
<file path=[Content_Types].xml><?xml version="1.0" encoding="utf-8"?>
<Types xmlns="http://schemas.openxmlformats.org/package/2006/content-types">
  <Default Extension="xml" ContentType="application/xml"/>
  <Default Extension="jpeg" ContentType="image/jpeg"/>
  <Default Extension="jpg" ContentType="image/jp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4.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4"/>
  </p:notesMasterIdLst>
  <p:sldIdLst>
    <p:sldId id="256" r:id="rId2"/>
    <p:sldId id="385" r:id="rId3"/>
    <p:sldId id="378" r:id="rId4"/>
    <p:sldId id="373" r:id="rId5"/>
    <p:sldId id="279" r:id="rId6"/>
    <p:sldId id="379" r:id="rId7"/>
    <p:sldId id="384" r:id="rId8"/>
    <p:sldId id="393" r:id="rId9"/>
    <p:sldId id="394" r:id="rId10"/>
    <p:sldId id="386" r:id="rId11"/>
    <p:sldId id="391" r:id="rId12"/>
    <p:sldId id="3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8"/>
    <p:restoredTop sz="81424"/>
  </p:normalViewPr>
  <p:slideViewPr>
    <p:cSldViewPr snapToGrid="0" snapToObjects="1">
      <p:cViewPr>
        <p:scale>
          <a:sx n="60" d="100"/>
          <a:sy n="60" d="100"/>
        </p:scale>
        <p:origin x="1040" y="584"/>
      </p:cViewPr>
      <p:guideLst/>
    </p:cSldViewPr>
  </p:slideViewPr>
  <p:outlineViewPr>
    <p:cViewPr>
      <p:scale>
        <a:sx n="33" d="100"/>
        <a:sy n="33" d="100"/>
      </p:scale>
      <p:origin x="0" y="-201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FA795-6102-C444-B139-99BF0DA0920C}" type="datetimeFigureOut">
              <a:rPr lang="en-US" smtClean="0"/>
              <a:t>3/7/18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B84785-F227-6E42-92AE-DF43028A4AD2}" type="slidenum">
              <a:rPr lang="en-US" smtClean="0"/>
              <a:t>‹#›</a:t>
            </a:fld>
            <a:endParaRPr lang="en-US"/>
          </a:p>
        </p:txBody>
      </p:sp>
    </p:spTree>
    <p:extLst>
      <p:ext uri="{BB962C8B-B14F-4D97-AF65-F5344CB8AC3E}">
        <p14:creationId xmlns:p14="http://schemas.microsoft.com/office/powerpoint/2010/main" val="26559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Introduction</a:t>
            </a:r>
          </a:p>
          <a:p>
            <a:pPr marL="171450" indent="-171450">
              <a:buFontTx/>
              <a:buChar char="-"/>
            </a:pPr>
            <a:r>
              <a:rPr lang="en-US" dirty="0" smtClean="0"/>
              <a:t>Last week, if I saw correctly, you learned about the relationship between climate change &amp; sustainable development </a:t>
            </a:r>
            <a:endParaRPr lang="en-US" dirty="0"/>
          </a:p>
        </p:txBody>
      </p:sp>
      <p:sp>
        <p:nvSpPr>
          <p:cNvPr id="4" name="Slide Number Placeholder 3"/>
          <p:cNvSpPr>
            <a:spLocks noGrp="1"/>
          </p:cNvSpPr>
          <p:nvPr>
            <p:ph type="sldNum" sz="quarter" idx="10"/>
          </p:nvPr>
        </p:nvSpPr>
        <p:spPr/>
        <p:txBody>
          <a:bodyPr/>
          <a:lstStyle/>
          <a:p>
            <a:fld id="{FCB84785-F227-6E42-92AE-DF43028A4AD2}" type="slidenum">
              <a:rPr lang="en-US" smtClean="0"/>
              <a:t>1</a:t>
            </a:fld>
            <a:endParaRPr lang="en-US"/>
          </a:p>
        </p:txBody>
      </p:sp>
    </p:spTree>
    <p:extLst>
      <p:ext uri="{BB962C8B-B14F-4D97-AF65-F5344CB8AC3E}">
        <p14:creationId xmlns:p14="http://schemas.microsoft.com/office/powerpoint/2010/main" val="184927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C5A7287-8CE5-492B-A67F-F1775CD3ED33}" type="datetime1">
              <a:rPr lang="en-US">
                <a:latin typeface="Times New Roman"/>
              </a:rPr>
              <a:pPr/>
              <a:t>3/15/18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2992BC8-9F7D-4C74-B458-1A0A5FF204D1}" type="slidenum">
              <a:rPr lang="en-US">
                <a:latin typeface="Times New Roman"/>
              </a:rPr>
              <a:pPr/>
              <a:t>12</a:t>
            </a:fld>
            <a:r>
              <a:rPr lang="en-US" dirty="0">
                <a:latin typeface="Times New Roman"/>
              </a:rPr>
              <a:t>##</a:t>
            </a:r>
            <a:endParaRPr lang="en-US" sz="1200" i="0" dirty="0">
              <a:latin typeface="Times New Roman"/>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fr-FR" dirty="0" smtClean="0"/>
              <a:t>How </a:t>
            </a:r>
            <a:r>
              <a:rPr lang="fr-FR" dirty="0" err="1" smtClean="0"/>
              <a:t>can</a:t>
            </a:r>
            <a:r>
              <a:rPr lang="fr-FR" dirty="0" smtClean="0"/>
              <a:t> </a:t>
            </a:r>
            <a:r>
              <a:rPr lang="fr-FR" dirty="0" err="1" smtClean="0"/>
              <a:t>we</a:t>
            </a:r>
            <a:r>
              <a:rPr lang="fr-FR" dirty="0" smtClean="0"/>
              <a:t> </a:t>
            </a:r>
            <a:r>
              <a:rPr lang="fr-FR" baseline="0" dirty="0" smtClean="0"/>
              <a:t> </a:t>
            </a:r>
            <a:r>
              <a:rPr lang="fr-FR" baseline="0" dirty="0" err="1" smtClean="0"/>
              <a:t>better</a:t>
            </a:r>
            <a:r>
              <a:rPr lang="fr-FR" baseline="0" dirty="0" smtClean="0"/>
              <a:t> </a:t>
            </a:r>
            <a:r>
              <a:rPr lang="fr-FR" baseline="0" dirty="0" err="1" smtClean="0"/>
              <a:t>adapt</a:t>
            </a:r>
            <a:r>
              <a:rPr lang="fr-FR" baseline="0" dirty="0" smtClean="0"/>
              <a:t> and </a:t>
            </a:r>
            <a:r>
              <a:rPr lang="fr-FR" baseline="0" dirty="0" err="1" smtClean="0"/>
              <a:t>mitigate</a:t>
            </a:r>
            <a:endParaRPr lang="fr-FR" dirty="0"/>
          </a:p>
        </p:txBody>
      </p:sp>
    </p:spTree>
    <p:extLst>
      <p:ext uri="{BB962C8B-B14F-4D97-AF65-F5344CB8AC3E}">
        <p14:creationId xmlns:p14="http://schemas.microsoft.com/office/powerpoint/2010/main" val="69024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C5A7287-8CE5-492B-A67F-F1775CD3ED33}" type="datetime1">
              <a:rPr lang="en-US">
                <a:latin typeface="Times New Roman"/>
              </a:rPr>
              <a:pPr/>
              <a:t>3/15/18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2992BC8-9F7D-4C74-B458-1A0A5FF204D1}" type="slidenum">
              <a:rPr lang="en-US">
                <a:latin typeface="Times New Roman"/>
              </a:rPr>
              <a:pPr/>
              <a:t>2</a:t>
            </a:fld>
            <a:r>
              <a:rPr lang="en-US" dirty="0">
                <a:latin typeface="Times New Roman"/>
              </a:rPr>
              <a:t>##</a:t>
            </a:r>
            <a:endParaRPr lang="en-US" sz="1200" i="0" dirty="0">
              <a:latin typeface="Times New Roman"/>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fr-FR" dirty="0" smtClean="0"/>
              <a:t>How </a:t>
            </a:r>
            <a:r>
              <a:rPr lang="fr-FR" dirty="0" err="1" smtClean="0"/>
              <a:t>can</a:t>
            </a:r>
            <a:r>
              <a:rPr lang="fr-FR" dirty="0" smtClean="0"/>
              <a:t> </a:t>
            </a:r>
            <a:r>
              <a:rPr lang="fr-FR" dirty="0" err="1" smtClean="0"/>
              <a:t>we</a:t>
            </a:r>
            <a:r>
              <a:rPr lang="fr-FR" dirty="0" smtClean="0"/>
              <a:t> </a:t>
            </a:r>
            <a:r>
              <a:rPr lang="fr-FR" baseline="0" dirty="0" smtClean="0"/>
              <a:t> </a:t>
            </a:r>
            <a:r>
              <a:rPr lang="fr-FR" baseline="0" dirty="0" err="1" smtClean="0"/>
              <a:t>better</a:t>
            </a:r>
            <a:r>
              <a:rPr lang="fr-FR" baseline="0" dirty="0" smtClean="0"/>
              <a:t> </a:t>
            </a:r>
            <a:r>
              <a:rPr lang="fr-FR" baseline="0" dirty="0" err="1" smtClean="0"/>
              <a:t>adapt</a:t>
            </a:r>
            <a:r>
              <a:rPr lang="fr-FR" baseline="0" dirty="0" smtClean="0"/>
              <a:t> and </a:t>
            </a:r>
            <a:r>
              <a:rPr lang="fr-FR" baseline="0" dirty="0" err="1" smtClean="0"/>
              <a:t>mitigate</a:t>
            </a:r>
            <a:endParaRPr lang="fr-FR" dirty="0"/>
          </a:p>
        </p:txBody>
      </p:sp>
    </p:spTree>
    <p:extLst>
      <p:ext uri="{BB962C8B-B14F-4D97-AF65-F5344CB8AC3E}">
        <p14:creationId xmlns:p14="http://schemas.microsoft.com/office/powerpoint/2010/main" val="87250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A17B1C9-2ABA-4FC6-BCF7-C95459201220}" type="datetime1">
              <a:rPr lang="en-US">
                <a:latin typeface="Times New Roman"/>
              </a:rPr>
              <a:pPr/>
              <a:t>3/7/18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5465340E-64D8-4D4B-9537-B18B6F481684}" type="slidenum">
              <a:rPr lang="en-US">
                <a:latin typeface="Times New Roman"/>
              </a:rPr>
              <a:pPr/>
              <a:t>4</a:t>
            </a:fld>
            <a:r>
              <a:rPr lang="en-US" dirty="0">
                <a:latin typeface="Times New Roman"/>
              </a:rPr>
              <a:t>##</a:t>
            </a:r>
            <a:endParaRPr lang="en-US" sz="1200" i="0" dirty="0">
              <a:latin typeface="Times New Roman"/>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fr-CH" sz="1200" dirty="0" smtClean="0"/>
              <a:t> Black</a:t>
            </a:r>
            <a:r>
              <a:rPr lang="fr-CH" sz="1200" baseline="0" dirty="0" smtClean="0"/>
              <a:t> Marble Rendition</a:t>
            </a:r>
            <a:r>
              <a:rPr lang="fr-CH" sz="1200" dirty="0" smtClean="0"/>
              <a:t>VIIRS (</a:t>
            </a:r>
            <a:r>
              <a:rPr sz="1200" dirty="0" smtClean="0"/>
              <a:t>Visible Infrared Imaging Radiometer Suite) discern</a:t>
            </a:r>
            <a:r>
              <a:rPr lang="fr-CH" sz="1200" dirty="0" smtClean="0"/>
              <a:t>s</a:t>
            </a:r>
            <a:r>
              <a:rPr sz="1200" dirty="0" smtClean="0"/>
              <a:t> a range of phenomena of interest to weather forecasters - cloud, snow, fog, etc - even when the satellite is on the dark side of the Earth.</a:t>
            </a:r>
            <a:endParaRPr lang="fr-CH" sz="1200" dirty="0" smtClean="0"/>
          </a:p>
          <a:p>
            <a:endParaRPr lang="fr-CH" sz="1200" dirty="0" smtClean="0"/>
          </a:p>
          <a:p>
            <a:r>
              <a:rPr lang="fr-CH" sz="1200" dirty="0" smtClean="0"/>
              <a:t>Black marble rendition by showing us</a:t>
            </a:r>
            <a:r>
              <a:rPr lang="fr-CH" sz="1200" baseline="0" dirty="0" smtClean="0"/>
              <a:t> the urban area gives us and idea of territorialization of growth across the planet where new regions of growth are emerging </a:t>
            </a:r>
          </a:p>
          <a:p>
            <a:r>
              <a:rPr lang="fr-CH" sz="1200" baseline="0" dirty="0" smtClean="0"/>
              <a:t>These regions are increaignl interconnected and altering the extablished pattern of economic integration of markets based on a North- North and South- North division</a:t>
            </a:r>
            <a:endParaRPr sz="1200" dirty="0" smtClean="0"/>
          </a:p>
        </p:txBody>
      </p:sp>
    </p:spTree>
    <p:extLst>
      <p:ext uri="{BB962C8B-B14F-4D97-AF65-F5344CB8AC3E}">
        <p14:creationId xmlns:p14="http://schemas.microsoft.com/office/powerpoint/2010/main" val="68685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BA17B1C9-2ABA-4FC6-BCF7-C95459201220}" type="datetime1">
              <a:rPr lang="en-US">
                <a:latin typeface="Times New Roman"/>
              </a:rPr>
              <a:pPr/>
              <a:t>3/7/18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5465340E-64D8-4D4B-9537-B18B6F481684}" type="slidenum">
              <a:rPr lang="en-US">
                <a:latin typeface="Times New Roman"/>
              </a:rPr>
              <a:pPr/>
              <a:t>5</a:t>
            </a:fld>
            <a:r>
              <a:rPr lang="en-US" dirty="0">
                <a:latin typeface="Times New Roman"/>
              </a:rPr>
              <a:t>##</a:t>
            </a:r>
            <a:endParaRPr lang="en-US" sz="1200" i="0" dirty="0">
              <a:latin typeface="Times New Roman"/>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lang="fr-CH" sz="1200" dirty="0" smtClean="0"/>
              <a:t> Black</a:t>
            </a:r>
            <a:r>
              <a:rPr lang="fr-CH" sz="1200" baseline="0" dirty="0" smtClean="0"/>
              <a:t> Marble Rendition</a:t>
            </a:r>
            <a:r>
              <a:rPr lang="fr-CH" sz="1200" dirty="0" smtClean="0"/>
              <a:t>VIIRS (</a:t>
            </a:r>
            <a:r>
              <a:rPr sz="1200" dirty="0" smtClean="0"/>
              <a:t>Visible Infrared Imaging Radiometer Suite) discern</a:t>
            </a:r>
            <a:r>
              <a:rPr lang="fr-CH" sz="1200" dirty="0" smtClean="0"/>
              <a:t>s</a:t>
            </a:r>
            <a:r>
              <a:rPr sz="1200" dirty="0" smtClean="0"/>
              <a:t> a range of phenomena of interest to weather forecasters - cloud, snow, fog, etc - even when the satellite is on the dark side of the Earth.</a:t>
            </a:r>
            <a:endParaRPr lang="fr-CH" sz="1200" dirty="0" smtClean="0"/>
          </a:p>
          <a:p>
            <a:endParaRPr lang="fr-CH" sz="1200" dirty="0" smtClean="0"/>
          </a:p>
          <a:p>
            <a:r>
              <a:rPr lang="fr-CH" sz="1200" dirty="0" smtClean="0"/>
              <a:t>Black marble rendition by showing us</a:t>
            </a:r>
            <a:r>
              <a:rPr lang="fr-CH" sz="1200" baseline="0" dirty="0" smtClean="0"/>
              <a:t> the urban area gives us and idea of territorialization of growth across the planet where new regions of growth are emerging </a:t>
            </a:r>
          </a:p>
          <a:p>
            <a:r>
              <a:rPr lang="fr-CH" sz="1200" baseline="0" dirty="0" smtClean="0"/>
              <a:t>These regions are increaignl interconnected and altering the extablished pattern of economic integration of markets based on a North- North and South- North division</a:t>
            </a:r>
            <a:endParaRPr sz="1200" dirty="0" smtClean="0"/>
          </a:p>
        </p:txBody>
      </p:sp>
    </p:spTree>
    <p:extLst>
      <p:ext uri="{BB962C8B-B14F-4D97-AF65-F5344CB8AC3E}">
        <p14:creationId xmlns:p14="http://schemas.microsoft.com/office/powerpoint/2010/main" val="975935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19B16F75-405F-F540-8F63-AF7FAD09CA6E}" type="datetime1">
              <a:rPr lang="en-US" smtClean="0">
                <a:latin typeface="Times New Roman"/>
              </a:rPr>
              <a:pPr/>
              <a:t>3/15/18</a:t>
            </a:fld>
            <a:r>
              <a:rPr lang="en-US" smtClean="0">
                <a:latin typeface="Times New Roman"/>
              </a:rPr>
              <a:t>07</a:t>
            </a:r>
            <a:r>
              <a:rPr lang="en-US" dirty="0">
                <a:latin typeface="Times New Roman"/>
              </a:rPr>
              <a:t>/16/96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3EFA0C1-CDB0-4505-B836-19BFC998AE6D}" type="slidenum">
              <a:rPr lang="en-US">
                <a:latin typeface="Times New Roman"/>
              </a:rPr>
              <a:pPr/>
              <a:t>7</a:t>
            </a:fld>
            <a:r>
              <a:rPr lang="en-US" dirty="0">
                <a:latin typeface="Times New Roman"/>
              </a:rPr>
              <a:t>##</a:t>
            </a:r>
            <a:endParaRPr lang="en-US" sz="1200" i="0" dirty="0">
              <a:latin typeface="Times New Roman"/>
            </a:endParaRPr>
          </a:p>
        </p:txBody>
      </p:sp>
      <p:sp>
        <p:nvSpPr>
          <p:cNvPr id="27650" name="Rectangle 2"/>
          <p:cNvSpPr>
            <a:spLocks noGrp="1" noRot="1" noChangeAspect="1" noChangeArrowheads="1"/>
          </p:cNvSpPr>
          <p:nvPr>
            <p:ph type="sldImg"/>
          </p:nvPr>
        </p:nvSpPr>
        <p:spPr>
          <a:ln/>
        </p:spPr>
      </p:sp>
      <p:sp>
        <p:nvSpPr>
          <p:cNvPr id="2765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214436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19B16F75-405F-F540-8F63-AF7FAD09CA6E}" type="datetime1">
              <a:rPr lang="en-US" smtClean="0">
                <a:latin typeface="Times New Roman"/>
              </a:rPr>
              <a:pPr/>
              <a:t>3/15/18</a:t>
            </a:fld>
            <a:r>
              <a:rPr lang="en-US" smtClean="0">
                <a:latin typeface="Times New Roman"/>
              </a:rPr>
              <a:t>07</a:t>
            </a:r>
            <a:r>
              <a:rPr lang="en-US" dirty="0">
                <a:latin typeface="Times New Roman"/>
              </a:rPr>
              <a:t>/16/96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3EFA0C1-CDB0-4505-B836-19BFC998AE6D}" type="slidenum">
              <a:rPr lang="en-US">
                <a:latin typeface="Times New Roman"/>
              </a:rPr>
              <a:pPr/>
              <a:t>8</a:t>
            </a:fld>
            <a:r>
              <a:rPr lang="en-US" dirty="0">
                <a:latin typeface="Times New Roman"/>
              </a:rPr>
              <a:t>##</a:t>
            </a:r>
            <a:endParaRPr lang="en-US" sz="1200" i="0" dirty="0">
              <a:latin typeface="Times New Roman"/>
            </a:endParaRPr>
          </a:p>
        </p:txBody>
      </p:sp>
      <p:sp>
        <p:nvSpPr>
          <p:cNvPr id="27650" name="Rectangle 2"/>
          <p:cNvSpPr>
            <a:spLocks noGrp="1" noRot="1" noChangeAspect="1" noChangeArrowheads="1"/>
          </p:cNvSpPr>
          <p:nvPr>
            <p:ph type="sldImg"/>
          </p:nvPr>
        </p:nvSpPr>
        <p:spPr>
          <a:ln/>
        </p:spPr>
      </p:sp>
      <p:sp>
        <p:nvSpPr>
          <p:cNvPr id="2765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31404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19B16F75-405F-F540-8F63-AF7FAD09CA6E}" type="datetime1">
              <a:rPr lang="en-US" smtClean="0">
                <a:latin typeface="Times New Roman"/>
              </a:rPr>
              <a:pPr/>
              <a:t>3/15/18</a:t>
            </a:fld>
            <a:r>
              <a:rPr lang="en-US" smtClean="0">
                <a:latin typeface="Times New Roman"/>
              </a:rPr>
              <a:t>07</a:t>
            </a:r>
            <a:r>
              <a:rPr lang="en-US" dirty="0">
                <a:latin typeface="Times New Roman"/>
              </a:rPr>
              <a:t>/16/96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3EFA0C1-CDB0-4505-B836-19BFC998AE6D}" type="slidenum">
              <a:rPr lang="en-US">
                <a:latin typeface="Times New Roman"/>
              </a:rPr>
              <a:pPr/>
              <a:t>9</a:t>
            </a:fld>
            <a:r>
              <a:rPr lang="en-US" dirty="0">
                <a:latin typeface="Times New Roman"/>
              </a:rPr>
              <a:t>##</a:t>
            </a:r>
            <a:endParaRPr lang="en-US" sz="1200" i="0" dirty="0">
              <a:latin typeface="Times New Roman"/>
            </a:endParaRPr>
          </a:p>
        </p:txBody>
      </p:sp>
      <p:sp>
        <p:nvSpPr>
          <p:cNvPr id="27650" name="Rectangle 2"/>
          <p:cNvSpPr>
            <a:spLocks noGrp="1" noRot="1" noChangeAspect="1" noChangeArrowheads="1"/>
          </p:cNvSpPr>
          <p:nvPr>
            <p:ph type="sldImg"/>
          </p:nvPr>
        </p:nvSpPr>
        <p:spPr>
          <a:ln/>
        </p:spPr>
      </p:sp>
      <p:sp>
        <p:nvSpPr>
          <p:cNvPr id="27651" name="Rectangle 3"/>
          <p:cNvSpPr>
            <a:spLocks noGrp="1" noChangeArrowheads="1"/>
          </p:cNvSpPr>
          <p:nvPr>
            <p:ph type="body" idx="1"/>
          </p:nvPr>
        </p:nvSpPr>
        <p:spPr/>
        <p:txBody>
          <a:bodyPr/>
          <a:lstStyle/>
          <a:p>
            <a:endParaRPr lang="fr-FR"/>
          </a:p>
        </p:txBody>
      </p:sp>
    </p:spTree>
    <p:extLst>
      <p:ext uri="{BB962C8B-B14F-4D97-AF65-F5344CB8AC3E}">
        <p14:creationId xmlns:p14="http://schemas.microsoft.com/office/powerpoint/2010/main" val="126256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C5A7287-8CE5-492B-A67F-F1775CD3ED33}" type="datetime1">
              <a:rPr lang="en-US">
                <a:latin typeface="Times New Roman"/>
              </a:rPr>
              <a:pPr/>
              <a:t>3/15/18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2992BC8-9F7D-4C74-B458-1A0A5FF204D1}" type="slidenum">
              <a:rPr lang="en-US">
                <a:latin typeface="Times New Roman"/>
              </a:rPr>
              <a:pPr/>
              <a:t>10</a:t>
            </a:fld>
            <a:r>
              <a:rPr lang="en-US" dirty="0">
                <a:latin typeface="Times New Roman"/>
              </a:rPr>
              <a:t>##</a:t>
            </a:r>
            <a:endParaRPr lang="en-US" sz="1200" i="0" dirty="0">
              <a:latin typeface="Times New Roman"/>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fr-FR" dirty="0" smtClean="0"/>
              <a:t>How </a:t>
            </a:r>
            <a:r>
              <a:rPr lang="fr-FR" dirty="0" err="1" smtClean="0"/>
              <a:t>can</a:t>
            </a:r>
            <a:r>
              <a:rPr lang="fr-FR" dirty="0" smtClean="0"/>
              <a:t> </a:t>
            </a:r>
            <a:r>
              <a:rPr lang="fr-FR" dirty="0" err="1" smtClean="0"/>
              <a:t>we</a:t>
            </a:r>
            <a:r>
              <a:rPr lang="fr-FR" dirty="0" smtClean="0"/>
              <a:t> </a:t>
            </a:r>
            <a:r>
              <a:rPr lang="fr-FR" baseline="0" dirty="0" smtClean="0"/>
              <a:t> </a:t>
            </a:r>
            <a:r>
              <a:rPr lang="fr-FR" baseline="0" dirty="0" err="1" smtClean="0"/>
              <a:t>better</a:t>
            </a:r>
            <a:r>
              <a:rPr lang="fr-FR" baseline="0" dirty="0" smtClean="0"/>
              <a:t> </a:t>
            </a:r>
            <a:r>
              <a:rPr lang="fr-FR" baseline="0" dirty="0" err="1" smtClean="0"/>
              <a:t>adapt</a:t>
            </a:r>
            <a:r>
              <a:rPr lang="fr-FR" baseline="0" dirty="0" smtClean="0"/>
              <a:t> and </a:t>
            </a:r>
            <a:r>
              <a:rPr lang="fr-FR" baseline="0" dirty="0" err="1" smtClean="0"/>
              <a:t>mitigate</a:t>
            </a:r>
            <a:endParaRPr lang="fr-FR" dirty="0"/>
          </a:p>
        </p:txBody>
      </p:sp>
    </p:spTree>
    <p:extLst>
      <p:ext uri="{BB962C8B-B14F-4D97-AF65-F5344CB8AC3E}">
        <p14:creationId xmlns:p14="http://schemas.microsoft.com/office/powerpoint/2010/main" val="19937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FC5A7287-8CE5-492B-A67F-F1775CD3ED33}" type="datetime1">
              <a:rPr lang="en-US">
                <a:latin typeface="Times New Roman"/>
              </a:rPr>
              <a:pPr/>
              <a:t>3/15/18</a:t>
            </a:fld>
            <a:r>
              <a:rPr lang="en-US" dirty="0">
                <a:latin typeface="Times New Roman"/>
              </a:rPr>
              <a:t>07/16/96</a:t>
            </a:r>
            <a:endParaRPr lang="en-US" sz="1200" i="0" dirty="0">
              <a:latin typeface="Times New Roman"/>
            </a:endParaRPr>
          </a:p>
        </p:txBody>
      </p:sp>
      <p:sp>
        <p:nvSpPr>
          <p:cNvPr id="5" name="Rectangle 7"/>
          <p:cNvSpPr>
            <a:spLocks noGrp="1" noChangeArrowheads="1"/>
          </p:cNvSpPr>
          <p:nvPr>
            <p:ph type="sldNum" sz="quarter" idx="5"/>
          </p:nvPr>
        </p:nvSpPr>
        <p:spPr>
          <a:ln/>
        </p:spPr>
        <p:txBody>
          <a:bodyPr/>
          <a:lstStyle/>
          <a:p>
            <a:fld id="{02992BC8-9F7D-4C74-B458-1A0A5FF204D1}" type="slidenum">
              <a:rPr lang="en-US">
                <a:latin typeface="Times New Roman"/>
              </a:rPr>
              <a:pPr/>
              <a:t>11</a:t>
            </a:fld>
            <a:r>
              <a:rPr lang="en-US" dirty="0">
                <a:latin typeface="Times New Roman"/>
              </a:rPr>
              <a:t>##</a:t>
            </a:r>
            <a:endParaRPr lang="en-US" sz="1200" i="0" dirty="0">
              <a:latin typeface="Times New Roman"/>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fr-FR" dirty="0" smtClean="0"/>
              <a:t>How </a:t>
            </a:r>
            <a:r>
              <a:rPr lang="fr-FR" dirty="0" err="1" smtClean="0"/>
              <a:t>can</a:t>
            </a:r>
            <a:r>
              <a:rPr lang="fr-FR" dirty="0" smtClean="0"/>
              <a:t> </a:t>
            </a:r>
            <a:r>
              <a:rPr lang="fr-FR" dirty="0" err="1" smtClean="0"/>
              <a:t>we</a:t>
            </a:r>
            <a:r>
              <a:rPr lang="fr-FR" dirty="0" smtClean="0"/>
              <a:t> </a:t>
            </a:r>
            <a:r>
              <a:rPr lang="fr-FR" baseline="0" dirty="0" smtClean="0"/>
              <a:t> </a:t>
            </a:r>
            <a:r>
              <a:rPr lang="fr-FR" baseline="0" dirty="0" err="1" smtClean="0"/>
              <a:t>better</a:t>
            </a:r>
            <a:r>
              <a:rPr lang="fr-FR" baseline="0" dirty="0" smtClean="0"/>
              <a:t> </a:t>
            </a:r>
            <a:r>
              <a:rPr lang="fr-FR" baseline="0" dirty="0" err="1" smtClean="0"/>
              <a:t>adapt</a:t>
            </a:r>
            <a:r>
              <a:rPr lang="fr-FR" baseline="0" dirty="0" smtClean="0"/>
              <a:t> and </a:t>
            </a:r>
            <a:r>
              <a:rPr lang="fr-FR" baseline="0" dirty="0" err="1" smtClean="0"/>
              <a:t>mitigate</a:t>
            </a:r>
            <a:endParaRPr lang="fr-FR" dirty="0"/>
          </a:p>
        </p:txBody>
      </p:sp>
    </p:spTree>
    <p:extLst>
      <p:ext uri="{BB962C8B-B14F-4D97-AF65-F5344CB8AC3E}">
        <p14:creationId xmlns:p14="http://schemas.microsoft.com/office/powerpoint/2010/main" val="78296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36DDB4-6170-264A-82EF-BA21F54B4219}"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6DDB4-6170-264A-82EF-BA21F54B4219}"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6DDB4-6170-264A-82EF-BA21F54B4219}"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re. Image de la bibliothèque et texte">
    <p:spTree>
      <p:nvGrpSpPr>
        <p:cNvPr id="1" name=""/>
        <p:cNvGrpSpPr/>
        <p:nvPr/>
      </p:nvGrpSpPr>
      <p:grpSpPr>
        <a:xfrm>
          <a:off x="0" y="0"/>
          <a:ext cx="0" cy="0"/>
          <a:chOff x="0" y="0"/>
          <a:chExt cx="0" cy="0"/>
        </a:xfrm>
      </p:grpSpPr>
      <p:sp>
        <p:nvSpPr>
          <p:cNvPr id="2" name="Titre 1"/>
          <p:cNvSpPr>
            <a:spLocks noGrp="1"/>
          </p:cNvSpPr>
          <p:nvPr>
            <p:ph type="title"/>
          </p:nvPr>
        </p:nvSpPr>
        <p:spPr>
          <a:xfrm>
            <a:off x="609600" y="274638"/>
            <a:ext cx="10972800" cy="1143000"/>
          </a:xfrm>
        </p:spPr>
        <p:txBody>
          <a:bodyPr/>
          <a:lstStyle/>
          <a:p>
            <a:r>
              <a:rPr lang="fr-FR" smtClean="0"/>
              <a:t>Cliquez pour modifier le style du titre</a:t>
            </a:r>
            <a:endParaRPr lang="fr-FR"/>
          </a:p>
        </p:txBody>
      </p:sp>
      <p:sp>
        <p:nvSpPr>
          <p:cNvPr id="3" name="Espace réservé de l'image de la bibliothèque 2"/>
          <p:cNvSpPr>
            <a:spLocks noGrp="1"/>
          </p:cNvSpPr>
          <p:nvPr>
            <p:ph type="clipArt" sz="half" idx="1"/>
          </p:nvPr>
        </p:nvSpPr>
        <p:spPr>
          <a:xfrm>
            <a:off x="609600" y="1600201"/>
            <a:ext cx="5384800" cy="4525963"/>
          </a:xfrm>
        </p:spPr>
        <p:txBody>
          <a:bodyPr/>
          <a:lstStyle/>
          <a:p>
            <a:endParaRPr lang="fr-FR"/>
          </a:p>
        </p:txBody>
      </p:sp>
      <p:sp>
        <p:nvSpPr>
          <p:cNvPr id="4" name="Espace réservé du texte 3"/>
          <p:cNvSpPr>
            <a:spLocks noGrp="1"/>
          </p:cNvSpPr>
          <p:nvPr>
            <p:ph type="body" sz="half" idx="2"/>
          </p:nvPr>
        </p:nvSpPr>
        <p:spPr>
          <a:xfrm>
            <a:off x="6197600" y="1600201"/>
            <a:ext cx="5384800" cy="45259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a:xfrm>
            <a:off x="609600" y="6251575"/>
            <a:ext cx="2844800" cy="476250"/>
          </a:xfrm>
        </p:spPr>
        <p:txBody>
          <a:bodyPr/>
          <a:lstStyle>
            <a:lvl1pPr>
              <a:defRPr/>
            </a:lvl1pPr>
          </a:lstStyle>
          <a:p>
            <a:fld id="{8EF1CADB-D64F-5C47-8D8A-BD317EBCFDE4}" type="datetime1">
              <a:rPr lang="en-US" smtClean="0"/>
              <a:pPr/>
              <a:t>3/7/18</a:t>
            </a:fld>
            <a:endParaRPr lang="en-US"/>
          </a:p>
        </p:txBody>
      </p:sp>
      <p:sp>
        <p:nvSpPr>
          <p:cNvPr id="6" name="Espace réservé du numéro de diapositive 5"/>
          <p:cNvSpPr>
            <a:spLocks noGrp="1"/>
          </p:cNvSpPr>
          <p:nvPr>
            <p:ph type="sldNum" sz="quarter" idx="11"/>
          </p:nvPr>
        </p:nvSpPr>
        <p:spPr>
          <a:xfrm>
            <a:off x="8737600" y="6248400"/>
            <a:ext cx="2844800" cy="476250"/>
          </a:xfrm>
        </p:spPr>
        <p:txBody>
          <a:bodyPr/>
          <a:lstStyle>
            <a:lvl1pPr>
              <a:defRPr/>
            </a:lvl1pPr>
          </a:lstStyle>
          <a:p>
            <a:fld id="{AF54444D-8CF9-4DE8-AA70-2FA771157001}" type="slidenum">
              <a:rPr lang="en-US"/>
              <a:pPr/>
              <a:t>‹#›</a:t>
            </a:fld>
            <a:endParaRPr lang="en-US"/>
          </a:p>
        </p:txBody>
      </p:sp>
      <p:sp>
        <p:nvSpPr>
          <p:cNvPr id="7" name="Espace réservé du pied de page 6"/>
          <p:cNvSpPr>
            <a:spLocks noGrp="1"/>
          </p:cNvSpPr>
          <p:nvPr>
            <p:ph type="ftr" sz="quarter" idx="12"/>
          </p:nvPr>
        </p:nvSpPr>
        <p:spPr>
          <a:xfrm>
            <a:off x="4165600" y="6248400"/>
            <a:ext cx="3860800" cy="476250"/>
          </a:xfrm>
        </p:spPr>
        <p:txBody>
          <a:bodyPr/>
          <a:lstStyle>
            <a:lvl1pPr>
              <a:defRPr/>
            </a:lvl1pPr>
          </a:lstStyle>
          <a:p>
            <a:endParaRPr lang="en-US"/>
          </a:p>
        </p:txBody>
      </p:sp>
    </p:spTree>
    <p:extLst>
      <p:ext uri="{BB962C8B-B14F-4D97-AF65-F5344CB8AC3E}">
        <p14:creationId xmlns:p14="http://schemas.microsoft.com/office/powerpoint/2010/main" val="2069544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36DDB4-6170-264A-82EF-BA21F54B4219}"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36DDB4-6170-264A-82EF-BA21F54B4219}" type="datetimeFigureOut">
              <a:rPr lang="en-US" smtClean="0"/>
              <a:t>3/7/18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36DDB4-6170-264A-82EF-BA21F54B4219}"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36DDB4-6170-264A-82EF-BA21F54B4219}" type="datetimeFigureOut">
              <a:rPr lang="en-US" smtClean="0"/>
              <a:t>3/7/18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36DDB4-6170-264A-82EF-BA21F54B4219}" type="datetimeFigureOut">
              <a:rPr lang="en-US" smtClean="0"/>
              <a:t>3/7/18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6DDB4-6170-264A-82EF-BA21F54B4219}" type="datetimeFigureOut">
              <a:rPr lang="en-US" smtClean="0"/>
              <a:t>3/7/18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6DDB4-6170-264A-82EF-BA21F54B4219}"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36DDB4-6170-264A-82EF-BA21F54B4219}" type="datetimeFigureOut">
              <a:rPr lang="en-US" smtClean="0"/>
              <a:t>3/7/18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7EE985-118E-9F49-8C1C-A2F6897BE5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36DDB4-6170-264A-82EF-BA21F54B4219}" type="datetimeFigureOut">
              <a:rPr lang="en-US" smtClean="0"/>
              <a:t>3/7/18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7EE985-118E-9F49-8C1C-A2F6897BE540}" type="slidenum">
              <a:rPr lang="en-US" smtClean="0"/>
              <a:t>‹#›</a:t>
            </a:fld>
            <a:endParaRPr lang="en-US"/>
          </a:p>
        </p:txBody>
      </p:sp>
    </p:spTree>
    <p:extLst>
      <p:ext uri="{BB962C8B-B14F-4D97-AF65-F5344CB8AC3E}">
        <p14:creationId xmlns:p14="http://schemas.microsoft.com/office/powerpoint/2010/main" val="118129328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jpg"/><Relationship Id="rId8" Type="http://schemas.openxmlformats.org/officeDocument/2006/relationships/image" Target="../media/image10.jpg"/><Relationship Id="rId9" Type="http://schemas.openxmlformats.org/officeDocument/2006/relationships/image" Target="../media/image11.jpg"/><Relationship Id="rId10"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tiff"/><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2801"/>
            <a:ext cx="9144000" cy="1658711"/>
          </a:xfrm>
          <a:noFill/>
          <a:ln>
            <a:noFill/>
          </a:ln>
        </p:spPr>
        <p:txBody>
          <a:bodyPr>
            <a:normAutofit fontScale="90000"/>
          </a:bodyPr>
          <a:lstStyle/>
          <a:p>
            <a:r>
              <a:rPr lang="en-US" sz="4000" b="1" dirty="0"/>
              <a:t>Block 1: Approaches to  Urban Sustainability and Data Management</a:t>
            </a:r>
            <a:r>
              <a:rPr lang="en-US" sz="4000" dirty="0"/>
              <a:t> </a:t>
            </a:r>
            <a:r>
              <a:rPr lang="en-US" sz="4000" dirty="0" smtClean="0"/>
              <a:t/>
            </a:r>
            <a:br>
              <a:rPr lang="en-US" sz="4000" dirty="0" smtClean="0"/>
            </a:br>
            <a:r>
              <a:rPr lang="en-US" sz="4000" dirty="0"/>
              <a:t/>
            </a:r>
            <a:br>
              <a:rPr lang="en-US" sz="4000" dirty="0"/>
            </a:br>
            <a:endParaRPr lang="en-US" sz="4000" b="1" dirty="0"/>
          </a:p>
        </p:txBody>
      </p:sp>
      <p:sp>
        <p:nvSpPr>
          <p:cNvPr id="3" name="Subtitle 2"/>
          <p:cNvSpPr>
            <a:spLocks noGrp="1"/>
          </p:cNvSpPr>
          <p:nvPr>
            <p:ph type="subTitle" idx="1"/>
          </p:nvPr>
        </p:nvSpPr>
        <p:spPr>
          <a:xfrm>
            <a:off x="1524000" y="4458152"/>
            <a:ext cx="9144000" cy="2002785"/>
          </a:xfrm>
        </p:spPr>
        <p:txBody>
          <a:bodyPr>
            <a:normAutofit/>
          </a:bodyPr>
          <a:lstStyle/>
          <a:p>
            <a:r>
              <a:rPr lang="en-US" b="1" dirty="0" smtClean="0"/>
              <a:t>Dr. Alexandre </a:t>
            </a:r>
            <a:r>
              <a:rPr lang="en-US" b="1" dirty="0" err="1" smtClean="0"/>
              <a:t>Hedjazi</a:t>
            </a:r>
            <a:endParaRPr lang="en-US" b="1" dirty="0"/>
          </a:p>
          <a:p>
            <a:endParaRPr lang="en-US" b="1" dirty="0"/>
          </a:p>
          <a:p>
            <a:r>
              <a:rPr lang="en-US" sz="2000" b="1" dirty="0" smtClean="0"/>
              <a:t>Urban Futures </a:t>
            </a:r>
            <a:r>
              <a:rPr lang="en-US" sz="2000" b="1" dirty="0" smtClean="0"/>
              <a:t>Workshop</a:t>
            </a:r>
          </a:p>
          <a:p>
            <a:r>
              <a:rPr lang="en-US" sz="2000" b="1" dirty="0" smtClean="0"/>
              <a:t>Spring 2018</a:t>
            </a:r>
            <a:endParaRPr lang="en-US" sz="2000" b="1"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6640" y="4125"/>
            <a:ext cx="2765359" cy="996540"/>
          </a:xfrm>
          <a:prstGeom prst="rect">
            <a:avLst/>
          </a:prstGeom>
        </p:spPr>
      </p:pic>
      <p:sp>
        <p:nvSpPr>
          <p:cNvPr id="7" name="Title 1"/>
          <p:cNvSpPr txBox="1">
            <a:spLocks/>
          </p:cNvSpPr>
          <p:nvPr/>
        </p:nvSpPr>
        <p:spPr>
          <a:xfrm>
            <a:off x="1665319" y="2685141"/>
            <a:ext cx="9144000" cy="1658711"/>
          </a:xfrm>
          <a:prstGeom prst="rect">
            <a:avLst/>
          </a:prstGeom>
          <a:noFill/>
          <a:ln>
            <a:noFill/>
          </a:ln>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smtClean="0"/>
              <a:t>Urban Form and Sustainability </a:t>
            </a:r>
            <a:r>
              <a:rPr lang="en-US" sz="4000" dirty="0" smtClean="0"/>
              <a:t/>
            </a:r>
            <a:br>
              <a:rPr lang="en-US" sz="4000" dirty="0" smtClean="0"/>
            </a:br>
            <a:r>
              <a:rPr lang="en-US" sz="4000" dirty="0" smtClean="0"/>
              <a:t/>
            </a:r>
            <a:br>
              <a:rPr lang="en-US" sz="4000" dirty="0" smtClean="0"/>
            </a:br>
            <a:endParaRPr lang="en-US" sz="4000" b="1" dirty="0"/>
          </a:p>
        </p:txBody>
      </p:sp>
    </p:spTree>
    <p:extLst>
      <p:ext uri="{BB962C8B-B14F-4D97-AF65-F5344CB8AC3E}">
        <p14:creationId xmlns:p14="http://schemas.microsoft.com/office/powerpoint/2010/main" val="1479729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2"/>
          </p:nvPr>
        </p:nvSpPr>
        <p:spPr>
          <a:xfrm>
            <a:off x="9394173" y="5991411"/>
            <a:ext cx="2743200" cy="365125"/>
          </a:xfrm>
        </p:spPr>
        <p:txBody>
          <a:bodyPr/>
          <a:lstStyle/>
          <a:p>
            <a:r>
              <a:rPr lang="en-US" dirty="0" smtClean="0"/>
              <a:t>The next </a:t>
            </a:r>
            <a:r>
              <a:rPr lang="en-US" dirty="0" err="1" smtClean="0"/>
              <a:t>american</a:t>
            </a:r>
            <a:r>
              <a:rPr lang="en-US" dirty="0" smtClean="0"/>
              <a:t> metropolis, </a:t>
            </a:r>
          </a:p>
          <a:p>
            <a:r>
              <a:rPr lang="en-US" dirty="0" smtClean="0"/>
              <a:t>Peter </a:t>
            </a:r>
            <a:r>
              <a:rPr lang="en-US" dirty="0" err="1" smtClean="0"/>
              <a:t>Calthrope</a:t>
            </a:r>
            <a:r>
              <a:rPr lang="en-US" dirty="0" smtClean="0"/>
              <a:t>  1993</a:t>
            </a:r>
            <a:endParaRPr lang="en-US" dirty="0"/>
          </a:p>
        </p:txBody>
      </p:sp>
      <p:sp>
        <p:nvSpPr>
          <p:cNvPr id="143363" name="Rectangle 3"/>
          <p:cNvSpPr>
            <a:spLocks noChangeArrowheads="1"/>
          </p:cNvSpPr>
          <p:nvPr/>
        </p:nvSpPr>
        <p:spPr bwMode="auto">
          <a:xfrm>
            <a:off x="0" y="890588"/>
            <a:ext cx="184666" cy="369332"/>
          </a:xfrm>
          <a:prstGeom prst="rect">
            <a:avLst/>
          </a:prstGeom>
          <a:noFill/>
          <a:ln w="12700" cap="sq">
            <a:noFill/>
            <a:miter lim="800000"/>
            <a:headEnd type="none" w="sm" len="sm"/>
            <a:tailEnd type="none" w="sm" len="sm"/>
          </a:ln>
          <a:effectLst/>
        </p:spPr>
        <p:txBody>
          <a:bodyPr wrap="none" anchor="ctr">
            <a:spAutoFit/>
          </a:bodyPr>
          <a:lstStyle/>
          <a:p>
            <a:endParaRPr lang="fr-FR" dirty="0"/>
          </a:p>
        </p:txBody>
      </p:sp>
      <p:sp>
        <p:nvSpPr>
          <p:cNvPr id="143364" name="Text Box 4"/>
          <p:cNvSpPr txBox="1">
            <a:spLocks noChangeArrowheads="1"/>
          </p:cNvSpPr>
          <p:nvPr/>
        </p:nvSpPr>
        <p:spPr bwMode="auto">
          <a:xfrm>
            <a:off x="5486400" y="3352801"/>
            <a:ext cx="1524000" cy="366713"/>
          </a:xfrm>
          <a:prstGeom prst="rect">
            <a:avLst/>
          </a:prstGeom>
          <a:noFill/>
          <a:ln w="12700" cap="sq">
            <a:noFill/>
            <a:miter lim="800000"/>
            <a:headEnd type="none" w="sm" len="sm"/>
            <a:tailEnd type="none" w="sm" len="sm"/>
          </a:ln>
          <a:effectLst/>
        </p:spPr>
        <p:txBody>
          <a:bodyPr>
            <a:spAutoFit/>
          </a:bodyPr>
          <a:lstStyle/>
          <a:p>
            <a:pPr>
              <a:spcBef>
                <a:spcPct val="50000"/>
              </a:spcBef>
            </a:pPr>
            <a:endParaRPr lang="fr-FR" dirty="0"/>
          </a:p>
        </p:txBody>
      </p:sp>
      <p:sp>
        <p:nvSpPr>
          <p:cNvPr id="18" name="Rectangle 17"/>
          <p:cNvSpPr/>
          <p:nvPr/>
        </p:nvSpPr>
        <p:spPr>
          <a:xfrm>
            <a:off x="120496" y="216171"/>
            <a:ext cx="12071504" cy="400110"/>
          </a:xfrm>
          <a:prstGeom prst="rect">
            <a:avLst/>
          </a:prstGeom>
        </p:spPr>
        <p:txBody>
          <a:bodyPr wrap="square">
            <a:spAutoFit/>
          </a:bodyPr>
          <a:lstStyle/>
          <a:p>
            <a:r>
              <a:rPr lang="en-AU" sz="2000" dirty="0" smtClean="0">
                <a:effectLst>
                  <a:outerShdw blurRad="38100" dist="38100" dir="2700000" algn="tl">
                    <a:srgbClr val="000000"/>
                  </a:outerShdw>
                </a:effectLst>
                <a:ea typeface="Times New Roman"/>
                <a:cs typeface="Times New Roman"/>
              </a:rPr>
              <a:t>6) Ecology, Cities and urban intervention  </a:t>
            </a:r>
            <a:endParaRPr lang="en-AU" sz="2000" dirty="0"/>
          </a:p>
        </p:txBody>
      </p:sp>
      <p:sp>
        <p:nvSpPr>
          <p:cNvPr id="14" name="Tijdelijke aanduiding voor inhoud 2"/>
          <p:cNvSpPr>
            <a:spLocks noGrp="1"/>
          </p:cNvSpPr>
          <p:nvPr>
            <p:ph idx="1"/>
          </p:nvPr>
        </p:nvSpPr>
        <p:spPr>
          <a:xfrm>
            <a:off x="217534" y="1124594"/>
            <a:ext cx="6125587" cy="5381678"/>
          </a:xfrm>
        </p:spPr>
        <p:txBody>
          <a:bodyPr>
            <a:noAutofit/>
          </a:bodyPr>
          <a:lstStyle/>
          <a:p>
            <a:pPr marL="0" indent="0">
              <a:buNone/>
            </a:pPr>
            <a:r>
              <a:rPr lang="en-US" sz="2000" b="1" dirty="0" smtClean="0"/>
              <a:t>Open Space Resource Protection </a:t>
            </a:r>
          </a:p>
          <a:p>
            <a:r>
              <a:rPr lang="en-US" sz="2000" dirty="0" smtClean="0"/>
              <a:t>Major creeks, riparian habitat, sloped and other sensitive environmental features should be conserved as open space amenities</a:t>
            </a:r>
          </a:p>
          <a:p>
            <a:r>
              <a:rPr lang="en-US" sz="2000" dirty="0" smtClean="0"/>
              <a:t>Fencing and piping of bodies of water needs to avoided and where it exists retrofitted</a:t>
            </a:r>
          </a:p>
          <a:p>
            <a:r>
              <a:rPr lang="en-US" sz="2000" dirty="0" smtClean="0"/>
              <a:t>Channelization need to be minimized and  mimic natural patterns and hydro- dynamics. </a:t>
            </a:r>
          </a:p>
          <a:p>
            <a:r>
              <a:rPr lang="en-US" sz="2000" dirty="0" smtClean="0"/>
              <a:t>Built environment need to play the dual functions of its first and secondary purpose ( bicycle paths for mobility but also open access to ecosystems)</a:t>
            </a:r>
          </a:p>
          <a:p>
            <a:r>
              <a:rPr lang="en-US" sz="2000" dirty="0" smtClean="0"/>
              <a:t>Natural features and sensitive habitats need to be brought back to the block or the street </a:t>
            </a:r>
          </a:p>
          <a:p>
            <a:endParaRPr lang="en-US" sz="2000" dirty="0" smtClean="0"/>
          </a:p>
        </p:txBody>
      </p:sp>
      <p:sp>
        <p:nvSpPr>
          <p:cNvPr id="16" name="Tijdelijke aanduiding voor inhoud 2"/>
          <p:cNvSpPr txBox="1">
            <a:spLocks/>
          </p:cNvSpPr>
          <p:nvPr/>
        </p:nvSpPr>
        <p:spPr>
          <a:xfrm>
            <a:off x="8209456" y="3321313"/>
            <a:ext cx="3881602" cy="782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smtClean="0"/>
              <a:t>Low density big cities = &gt; sprawl</a:t>
            </a:r>
            <a:endParaRPr lang="en-US" sz="1400" dirty="0"/>
          </a:p>
        </p:txBody>
      </p:sp>
      <p:pic>
        <p:nvPicPr>
          <p:cNvPr id="19" name="Picture 18"/>
          <p:cNvPicPr>
            <a:picLocks noChangeAspect="1"/>
          </p:cNvPicPr>
          <p:nvPr/>
        </p:nvPicPr>
        <p:blipFill>
          <a:blip r:embed="rId3"/>
          <a:stretch>
            <a:fillRect/>
          </a:stretch>
        </p:blipFill>
        <p:spPr>
          <a:xfrm>
            <a:off x="6375990" y="1075254"/>
            <a:ext cx="5715068" cy="4804229"/>
          </a:xfrm>
          <a:prstGeom prst="rect">
            <a:avLst/>
          </a:prstGeom>
        </p:spPr>
      </p:pic>
    </p:spTree>
    <p:extLst>
      <p:ext uri="{BB962C8B-B14F-4D97-AF65-F5344CB8AC3E}">
        <p14:creationId xmlns:p14="http://schemas.microsoft.com/office/powerpoint/2010/main" val="928912123"/>
      </p:ext>
    </p:extLst>
  </p:cSld>
  <p:clrMapOvr>
    <a:masterClrMapping/>
  </p:clrMapOvr>
  <p:transition advTm="21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2"/>
          </p:nvPr>
        </p:nvSpPr>
        <p:spPr>
          <a:xfrm>
            <a:off x="7012201" y="6161605"/>
            <a:ext cx="2743200" cy="365125"/>
          </a:xfrm>
        </p:spPr>
        <p:txBody>
          <a:bodyPr/>
          <a:lstStyle/>
          <a:p>
            <a:fld id="{23119739-A6BB-4C41-A6BE-98C416A07B92}" type="slidenum">
              <a:rPr lang="en-US"/>
              <a:pPr/>
              <a:t>11</a:t>
            </a:fld>
            <a:endParaRPr lang="en-US" dirty="0"/>
          </a:p>
        </p:txBody>
      </p:sp>
      <p:sp>
        <p:nvSpPr>
          <p:cNvPr id="143363" name="Rectangle 3"/>
          <p:cNvSpPr>
            <a:spLocks noChangeArrowheads="1"/>
          </p:cNvSpPr>
          <p:nvPr/>
        </p:nvSpPr>
        <p:spPr bwMode="auto">
          <a:xfrm>
            <a:off x="0" y="890588"/>
            <a:ext cx="184666" cy="369332"/>
          </a:xfrm>
          <a:prstGeom prst="rect">
            <a:avLst/>
          </a:prstGeom>
          <a:noFill/>
          <a:ln w="12700" cap="sq">
            <a:noFill/>
            <a:miter lim="800000"/>
            <a:headEnd type="none" w="sm" len="sm"/>
            <a:tailEnd type="none" w="sm" len="sm"/>
          </a:ln>
          <a:effectLst/>
        </p:spPr>
        <p:txBody>
          <a:bodyPr wrap="none" anchor="ctr">
            <a:spAutoFit/>
          </a:bodyPr>
          <a:lstStyle/>
          <a:p>
            <a:endParaRPr lang="fr-FR" dirty="0"/>
          </a:p>
        </p:txBody>
      </p:sp>
      <p:sp>
        <p:nvSpPr>
          <p:cNvPr id="143364" name="Text Box 4"/>
          <p:cNvSpPr txBox="1">
            <a:spLocks noChangeArrowheads="1"/>
          </p:cNvSpPr>
          <p:nvPr/>
        </p:nvSpPr>
        <p:spPr bwMode="auto">
          <a:xfrm>
            <a:off x="5486400" y="3352801"/>
            <a:ext cx="1524000" cy="366713"/>
          </a:xfrm>
          <a:prstGeom prst="rect">
            <a:avLst/>
          </a:prstGeom>
          <a:noFill/>
          <a:ln w="12700" cap="sq">
            <a:noFill/>
            <a:miter lim="800000"/>
            <a:headEnd type="none" w="sm" len="sm"/>
            <a:tailEnd type="none" w="sm" len="sm"/>
          </a:ln>
          <a:effectLst/>
        </p:spPr>
        <p:txBody>
          <a:bodyPr>
            <a:spAutoFit/>
          </a:bodyPr>
          <a:lstStyle/>
          <a:p>
            <a:pPr>
              <a:spcBef>
                <a:spcPct val="50000"/>
              </a:spcBef>
            </a:pPr>
            <a:endParaRPr lang="fr-FR" dirty="0"/>
          </a:p>
        </p:txBody>
      </p:sp>
      <p:sp>
        <p:nvSpPr>
          <p:cNvPr id="18" name="Rectangle 17"/>
          <p:cNvSpPr/>
          <p:nvPr/>
        </p:nvSpPr>
        <p:spPr>
          <a:xfrm>
            <a:off x="65869" y="65239"/>
            <a:ext cx="12071504" cy="400110"/>
          </a:xfrm>
          <a:prstGeom prst="rect">
            <a:avLst/>
          </a:prstGeom>
        </p:spPr>
        <p:txBody>
          <a:bodyPr wrap="square">
            <a:spAutoFit/>
          </a:bodyPr>
          <a:lstStyle/>
          <a:p>
            <a:r>
              <a:rPr lang="en-AU" sz="2000" dirty="0" smtClean="0">
                <a:effectLst>
                  <a:outerShdw blurRad="38100" dist="38100" dir="2700000" algn="tl">
                    <a:srgbClr val="000000"/>
                  </a:outerShdw>
                </a:effectLst>
                <a:ea typeface="Times New Roman"/>
                <a:cs typeface="Times New Roman"/>
              </a:rPr>
              <a:t>Drainage and wetlands</a:t>
            </a:r>
            <a:endParaRPr lang="en-AU" sz="2000" dirty="0"/>
          </a:p>
        </p:txBody>
      </p:sp>
      <p:sp>
        <p:nvSpPr>
          <p:cNvPr id="14" name="Tijdelijke aanduiding voor inhoud 2"/>
          <p:cNvSpPr>
            <a:spLocks noGrp="1"/>
          </p:cNvSpPr>
          <p:nvPr>
            <p:ph idx="1"/>
          </p:nvPr>
        </p:nvSpPr>
        <p:spPr>
          <a:xfrm>
            <a:off x="0" y="1501322"/>
            <a:ext cx="6053328" cy="5059839"/>
          </a:xfrm>
        </p:spPr>
        <p:txBody>
          <a:bodyPr>
            <a:noAutofit/>
          </a:bodyPr>
          <a:lstStyle/>
          <a:p>
            <a:r>
              <a:rPr lang="en-US" sz="2000" dirty="0" smtClean="0"/>
              <a:t>Existing drainage ways and wetlands should be maintained or enhanced </a:t>
            </a:r>
          </a:p>
          <a:p>
            <a:r>
              <a:rPr lang="en-US" sz="2000" dirty="0" smtClean="0"/>
              <a:t>Open spaces should be used to enhance the natural dynamics of drainage of rain water and filtering to aquifer avoiding impermeable constriction materials and  coverings. </a:t>
            </a:r>
          </a:p>
          <a:p>
            <a:r>
              <a:rPr lang="en-US" sz="2000" dirty="0" smtClean="0"/>
              <a:t>All rain run-offs mus</a:t>
            </a:r>
            <a:r>
              <a:rPr lang="en-US" sz="2000" dirty="0" smtClean="0"/>
              <a:t>t </a:t>
            </a:r>
            <a:r>
              <a:rPr lang="en-US" sz="2000" dirty="0" smtClean="0"/>
              <a:t>be treated on site with biological retention and filtration.</a:t>
            </a:r>
          </a:p>
          <a:p>
            <a:r>
              <a:rPr lang="en-US" sz="2000" dirty="0" smtClean="0"/>
              <a:t>The Urban Block and street design need to enable the natural filtration processes</a:t>
            </a:r>
          </a:p>
          <a:p>
            <a:r>
              <a:rPr lang="en-US" sz="2000" dirty="0" err="1" smtClean="0"/>
              <a:t>Indiginous</a:t>
            </a:r>
            <a:r>
              <a:rPr lang="en-US" sz="2000" dirty="0" smtClean="0"/>
              <a:t> landscaping species need to be used to foster adaptation </a:t>
            </a:r>
            <a:r>
              <a:rPr lang="en-US" sz="2000" dirty="0" err="1" smtClean="0"/>
              <a:t>cpacity</a:t>
            </a:r>
            <a:r>
              <a:rPr lang="en-US" sz="2000" dirty="0" smtClean="0"/>
              <a:t> to CC</a:t>
            </a:r>
          </a:p>
          <a:p>
            <a:r>
              <a:rPr lang="en-US" sz="2000" dirty="0" smtClean="0"/>
              <a:t>Green spaces need to play a new role of heath island </a:t>
            </a:r>
            <a:r>
              <a:rPr lang="en-US" sz="2000" dirty="0" err="1" smtClean="0"/>
              <a:t>alelviation</a:t>
            </a:r>
            <a:r>
              <a:rPr lang="en-US" sz="2000" dirty="0" smtClean="0"/>
              <a:t> </a:t>
            </a:r>
          </a:p>
          <a:p>
            <a:endParaRPr lang="en-US" sz="2000" dirty="0" smtClean="0"/>
          </a:p>
        </p:txBody>
      </p:sp>
      <p:sp>
        <p:nvSpPr>
          <p:cNvPr id="9" name="Espace réservé du numéro de diapositive 4"/>
          <p:cNvSpPr txBox="1">
            <a:spLocks/>
          </p:cNvSpPr>
          <p:nvPr/>
        </p:nvSpPr>
        <p:spPr>
          <a:xfrm>
            <a:off x="9394173" y="525957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The next </a:t>
            </a:r>
            <a:r>
              <a:rPr lang="en-US" dirty="0" err="1" smtClean="0"/>
              <a:t>american</a:t>
            </a:r>
            <a:r>
              <a:rPr lang="en-US" dirty="0" smtClean="0"/>
              <a:t> metropolis, </a:t>
            </a:r>
          </a:p>
          <a:p>
            <a:r>
              <a:rPr lang="en-US" dirty="0" smtClean="0"/>
              <a:t>Peter </a:t>
            </a:r>
            <a:r>
              <a:rPr lang="en-US" dirty="0" err="1" smtClean="0"/>
              <a:t>Calthrope</a:t>
            </a:r>
            <a:r>
              <a:rPr lang="en-US" dirty="0" smtClean="0"/>
              <a:t>  1993</a:t>
            </a:r>
            <a:endParaRPr lang="en-US" dirty="0"/>
          </a:p>
        </p:txBody>
      </p:sp>
      <p:pic>
        <p:nvPicPr>
          <p:cNvPr id="2" name="Picture 1"/>
          <p:cNvPicPr>
            <a:picLocks noChangeAspect="1"/>
          </p:cNvPicPr>
          <p:nvPr/>
        </p:nvPicPr>
        <p:blipFill>
          <a:blip r:embed="rId3"/>
          <a:stretch>
            <a:fillRect/>
          </a:stretch>
        </p:blipFill>
        <p:spPr>
          <a:xfrm>
            <a:off x="6182869" y="1501322"/>
            <a:ext cx="5954504" cy="3702957"/>
          </a:xfrm>
          <a:prstGeom prst="rect">
            <a:avLst/>
          </a:prstGeom>
        </p:spPr>
      </p:pic>
    </p:spTree>
    <p:extLst>
      <p:ext uri="{BB962C8B-B14F-4D97-AF65-F5344CB8AC3E}">
        <p14:creationId xmlns:p14="http://schemas.microsoft.com/office/powerpoint/2010/main" val="403937572"/>
      </p:ext>
    </p:extLst>
  </p:cSld>
  <p:clrMapOvr>
    <a:masterClrMapping/>
  </p:clrMapOvr>
  <p:transition advTm="21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2"/>
          </p:nvPr>
        </p:nvSpPr>
        <p:spPr/>
        <p:txBody>
          <a:bodyPr/>
          <a:lstStyle/>
          <a:p>
            <a:fld id="{23119739-A6BB-4C41-A6BE-98C416A07B92}" type="slidenum">
              <a:rPr lang="en-US"/>
              <a:pPr/>
              <a:t>12</a:t>
            </a:fld>
            <a:endParaRPr lang="en-US" dirty="0"/>
          </a:p>
        </p:txBody>
      </p:sp>
      <p:sp>
        <p:nvSpPr>
          <p:cNvPr id="143363" name="Rectangle 3"/>
          <p:cNvSpPr>
            <a:spLocks noChangeArrowheads="1"/>
          </p:cNvSpPr>
          <p:nvPr/>
        </p:nvSpPr>
        <p:spPr bwMode="auto">
          <a:xfrm>
            <a:off x="0" y="890588"/>
            <a:ext cx="184666" cy="369332"/>
          </a:xfrm>
          <a:prstGeom prst="rect">
            <a:avLst/>
          </a:prstGeom>
          <a:noFill/>
          <a:ln w="12700" cap="sq">
            <a:noFill/>
            <a:miter lim="800000"/>
            <a:headEnd type="none" w="sm" len="sm"/>
            <a:tailEnd type="none" w="sm" len="sm"/>
          </a:ln>
          <a:effectLst/>
        </p:spPr>
        <p:txBody>
          <a:bodyPr wrap="none" anchor="ctr">
            <a:spAutoFit/>
          </a:bodyPr>
          <a:lstStyle/>
          <a:p>
            <a:endParaRPr lang="fr-FR" dirty="0"/>
          </a:p>
        </p:txBody>
      </p:sp>
      <p:sp>
        <p:nvSpPr>
          <p:cNvPr id="143364" name="Text Box 4"/>
          <p:cNvSpPr txBox="1">
            <a:spLocks noChangeArrowheads="1"/>
          </p:cNvSpPr>
          <p:nvPr/>
        </p:nvSpPr>
        <p:spPr bwMode="auto">
          <a:xfrm>
            <a:off x="5486400" y="3352801"/>
            <a:ext cx="1524000" cy="366713"/>
          </a:xfrm>
          <a:prstGeom prst="rect">
            <a:avLst/>
          </a:prstGeom>
          <a:noFill/>
          <a:ln w="12700" cap="sq">
            <a:noFill/>
            <a:miter lim="800000"/>
            <a:headEnd type="none" w="sm" len="sm"/>
            <a:tailEnd type="none" w="sm" len="sm"/>
          </a:ln>
          <a:effectLst/>
        </p:spPr>
        <p:txBody>
          <a:bodyPr>
            <a:spAutoFit/>
          </a:bodyPr>
          <a:lstStyle/>
          <a:p>
            <a:pPr>
              <a:spcBef>
                <a:spcPct val="50000"/>
              </a:spcBef>
            </a:pPr>
            <a:endParaRPr lang="fr-FR" dirty="0"/>
          </a:p>
        </p:txBody>
      </p:sp>
      <p:sp>
        <p:nvSpPr>
          <p:cNvPr id="18" name="Rectangle 17"/>
          <p:cNvSpPr/>
          <p:nvPr/>
        </p:nvSpPr>
        <p:spPr>
          <a:xfrm>
            <a:off x="65869" y="65239"/>
            <a:ext cx="12071504" cy="1015663"/>
          </a:xfrm>
          <a:prstGeom prst="rect">
            <a:avLst/>
          </a:prstGeom>
        </p:spPr>
        <p:txBody>
          <a:bodyPr wrap="square">
            <a:spAutoFit/>
          </a:bodyPr>
          <a:lstStyle/>
          <a:p>
            <a:r>
              <a:rPr lang="en-AU" sz="2000" dirty="0" smtClean="0">
                <a:effectLst>
                  <a:outerShdw blurRad="38100" dist="38100" dir="2700000" algn="tl">
                    <a:srgbClr val="000000"/>
                  </a:outerShdw>
                </a:effectLst>
                <a:ea typeface="Times New Roman"/>
                <a:cs typeface="Times New Roman"/>
              </a:rPr>
              <a:t>Energy conservation  </a:t>
            </a:r>
            <a:r>
              <a:rPr lang="en-AU" sz="2000" dirty="0" smtClean="0">
                <a:effectLst>
                  <a:outerShdw blurRad="38100" dist="38100" dir="2700000" algn="tl">
                    <a:srgbClr val="000000"/>
                  </a:outerShdw>
                </a:effectLst>
              </a:rPr>
              <a:t/>
            </a:r>
            <a:br>
              <a:rPr lang="en-AU" sz="2000" dirty="0" smtClean="0">
                <a:effectLst>
                  <a:outerShdw blurRad="38100" dist="38100" dir="2700000" algn="tl">
                    <a:srgbClr val="000000"/>
                  </a:outerShdw>
                </a:effectLst>
              </a:rPr>
            </a:br>
            <a:r>
              <a:rPr lang="en-AU" sz="2000" dirty="0" smtClean="0">
                <a:ea typeface="Times New Roman"/>
                <a:cs typeface="Times New Roman"/>
              </a:rPr>
              <a:t/>
            </a:r>
            <a:br>
              <a:rPr lang="en-AU" sz="2000" dirty="0" smtClean="0">
                <a:ea typeface="Times New Roman"/>
                <a:cs typeface="Times New Roman"/>
              </a:rPr>
            </a:br>
            <a:endParaRPr lang="en-AU" sz="2000" dirty="0"/>
          </a:p>
        </p:txBody>
      </p:sp>
      <p:sp>
        <p:nvSpPr>
          <p:cNvPr id="14" name="Tijdelijke aanduiding voor inhoud 2"/>
          <p:cNvSpPr>
            <a:spLocks noGrp="1"/>
          </p:cNvSpPr>
          <p:nvPr>
            <p:ph idx="1"/>
          </p:nvPr>
        </p:nvSpPr>
        <p:spPr>
          <a:xfrm>
            <a:off x="65868" y="930757"/>
            <a:ext cx="5896019" cy="5927243"/>
          </a:xfrm>
        </p:spPr>
        <p:txBody>
          <a:bodyPr>
            <a:noAutofit/>
          </a:bodyPr>
          <a:lstStyle/>
          <a:p>
            <a:r>
              <a:rPr lang="en-US" sz="2000" dirty="0" smtClean="0"/>
              <a:t>Energy conservation should be a main goal of retrofitting projects for blocks and streets. </a:t>
            </a:r>
          </a:p>
          <a:p>
            <a:r>
              <a:rPr lang="en-US" sz="2000" dirty="0" smtClean="0"/>
              <a:t>The main aim is individual buildings ( residential , business, office building etc.</a:t>
            </a:r>
          </a:p>
          <a:p>
            <a:r>
              <a:rPr lang="en-US" sz="2000" dirty="0" smtClean="0"/>
              <a:t>Strategies such PVC / solar panel covering of rooftops, facades and balconies  need to be used</a:t>
            </a:r>
          </a:p>
          <a:p>
            <a:r>
              <a:rPr lang="en-US" sz="2000" dirty="0" smtClean="0"/>
              <a:t>Natural ventilation , daylighting and biomass shading should be used extensively to restore natural  cooling and heating dynamics and processes. </a:t>
            </a:r>
          </a:p>
          <a:p>
            <a:endParaRPr lang="en-US" sz="2000" dirty="0"/>
          </a:p>
          <a:p>
            <a:r>
              <a:rPr lang="en-US" sz="2000" dirty="0" err="1" smtClean="0"/>
              <a:t>Mico</a:t>
            </a:r>
            <a:r>
              <a:rPr lang="en-US" sz="2000" dirty="0" smtClean="0"/>
              <a:t>-climate effect can be enhanced  through intelligent  building configurations and landscape treatments. </a:t>
            </a:r>
          </a:p>
          <a:p>
            <a:r>
              <a:rPr lang="en-US" sz="2000" dirty="0" smtClean="0"/>
              <a:t>Features such as porches, courtyards and overhangs can be added to the buildings to </a:t>
            </a:r>
            <a:r>
              <a:rPr lang="en-US" sz="2000" dirty="0" err="1" smtClean="0"/>
              <a:t>creat</a:t>
            </a:r>
            <a:r>
              <a:rPr lang="en-US" sz="2000" dirty="0" smtClean="0"/>
              <a:t> buffer zones </a:t>
            </a:r>
          </a:p>
          <a:p>
            <a:r>
              <a:rPr lang="en-US" sz="2000" dirty="0" smtClean="0"/>
              <a:t>Narrower streets will reduce the energy use and loss and encourage soft mobility</a:t>
            </a:r>
            <a:endParaRPr lang="en-US" sz="2000" dirty="0" smtClean="0"/>
          </a:p>
        </p:txBody>
      </p:sp>
      <p:sp>
        <p:nvSpPr>
          <p:cNvPr id="16" name="Tijdelijke aanduiding voor inhoud 2"/>
          <p:cNvSpPr txBox="1">
            <a:spLocks/>
          </p:cNvSpPr>
          <p:nvPr/>
        </p:nvSpPr>
        <p:spPr>
          <a:xfrm>
            <a:off x="8209456" y="3321313"/>
            <a:ext cx="3881602" cy="782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smtClean="0"/>
              <a:t>Low density big cities = &gt; sprawl</a:t>
            </a:r>
            <a:endParaRPr lang="en-US" sz="1400" dirty="0"/>
          </a:p>
        </p:txBody>
      </p:sp>
      <p:pic>
        <p:nvPicPr>
          <p:cNvPr id="2" name="Picture 1"/>
          <p:cNvPicPr>
            <a:picLocks noChangeAspect="1"/>
          </p:cNvPicPr>
          <p:nvPr/>
        </p:nvPicPr>
        <p:blipFill>
          <a:blip r:embed="rId3"/>
          <a:stretch>
            <a:fillRect/>
          </a:stretch>
        </p:blipFill>
        <p:spPr>
          <a:xfrm>
            <a:off x="6260033" y="1321834"/>
            <a:ext cx="5831025" cy="4209271"/>
          </a:xfrm>
          <a:prstGeom prst="rect">
            <a:avLst/>
          </a:prstGeom>
        </p:spPr>
      </p:pic>
      <p:sp>
        <p:nvSpPr>
          <p:cNvPr id="10" name="Espace réservé du numéro de diapositive 4"/>
          <p:cNvSpPr txBox="1">
            <a:spLocks/>
          </p:cNvSpPr>
          <p:nvPr/>
        </p:nvSpPr>
        <p:spPr>
          <a:xfrm>
            <a:off x="9347858" y="576116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The next </a:t>
            </a:r>
            <a:r>
              <a:rPr lang="en-US" dirty="0" err="1" smtClean="0"/>
              <a:t>american</a:t>
            </a:r>
            <a:r>
              <a:rPr lang="en-US" dirty="0" smtClean="0"/>
              <a:t> metropolis, </a:t>
            </a:r>
          </a:p>
          <a:p>
            <a:r>
              <a:rPr lang="en-US" dirty="0" smtClean="0"/>
              <a:t>Peter </a:t>
            </a:r>
            <a:r>
              <a:rPr lang="en-US" dirty="0" err="1" smtClean="0"/>
              <a:t>Calthrope</a:t>
            </a:r>
            <a:r>
              <a:rPr lang="en-US" dirty="0" smtClean="0"/>
              <a:t>  1993</a:t>
            </a:r>
            <a:endParaRPr lang="en-US" dirty="0"/>
          </a:p>
        </p:txBody>
      </p:sp>
    </p:spTree>
    <p:extLst>
      <p:ext uri="{BB962C8B-B14F-4D97-AF65-F5344CB8AC3E}">
        <p14:creationId xmlns:p14="http://schemas.microsoft.com/office/powerpoint/2010/main" val="1474543436"/>
      </p:ext>
    </p:extLst>
  </p:cSld>
  <p:clrMapOvr>
    <a:masterClrMapping/>
  </p:clrMapOvr>
  <p:transition advTm="21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2"/>
          </p:nvPr>
        </p:nvSpPr>
        <p:spPr/>
        <p:txBody>
          <a:bodyPr/>
          <a:lstStyle/>
          <a:p>
            <a:fld id="{23119739-A6BB-4C41-A6BE-98C416A07B92}" type="slidenum">
              <a:rPr lang="en-US"/>
              <a:pPr/>
              <a:t>2</a:t>
            </a:fld>
            <a:endParaRPr lang="en-US" dirty="0"/>
          </a:p>
        </p:txBody>
      </p:sp>
      <p:sp>
        <p:nvSpPr>
          <p:cNvPr id="143363" name="Rectangle 3"/>
          <p:cNvSpPr>
            <a:spLocks noChangeArrowheads="1"/>
          </p:cNvSpPr>
          <p:nvPr/>
        </p:nvSpPr>
        <p:spPr bwMode="auto">
          <a:xfrm>
            <a:off x="0" y="890588"/>
            <a:ext cx="184666" cy="369332"/>
          </a:xfrm>
          <a:prstGeom prst="rect">
            <a:avLst/>
          </a:prstGeom>
          <a:noFill/>
          <a:ln w="12700" cap="sq">
            <a:noFill/>
            <a:miter lim="800000"/>
            <a:headEnd type="none" w="sm" len="sm"/>
            <a:tailEnd type="none" w="sm" len="sm"/>
          </a:ln>
          <a:effectLst/>
        </p:spPr>
        <p:txBody>
          <a:bodyPr wrap="none" anchor="ctr">
            <a:spAutoFit/>
          </a:bodyPr>
          <a:lstStyle/>
          <a:p>
            <a:endParaRPr lang="fr-FR" dirty="0"/>
          </a:p>
        </p:txBody>
      </p:sp>
      <p:sp>
        <p:nvSpPr>
          <p:cNvPr id="143364" name="Text Box 4"/>
          <p:cNvSpPr txBox="1">
            <a:spLocks noChangeArrowheads="1"/>
          </p:cNvSpPr>
          <p:nvPr/>
        </p:nvSpPr>
        <p:spPr bwMode="auto">
          <a:xfrm>
            <a:off x="5486400" y="3352801"/>
            <a:ext cx="1524000" cy="366713"/>
          </a:xfrm>
          <a:prstGeom prst="rect">
            <a:avLst/>
          </a:prstGeom>
          <a:noFill/>
          <a:ln w="12700" cap="sq">
            <a:noFill/>
            <a:miter lim="800000"/>
            <a:headEnd type="none" w="sm" len="sm"/>
            <a:tailEnd type="none" w="sm" len="sm"/>
          </a:ln>
          <a:effectLst/>
        </p:spPr>
        <p:txBody>
          <a:bodyPr>
            <a:spAutoFit/>
          </a:bodyPr>
          <a:lstStyle/>
          <a:p>
            <a:pPr>
              <a:spcBef>
                <a:spcPct val="50000"/>
              </a:spcBef>
            </a:pPr>
            <a:endParaRPr lang="fr-FR" dirty="0"/>
          </a:p>
        </p:txBody>
      </p:sp>
      <p:sp>
        <p:nvSpPr>
          <p:cNvPr id="18" name="Rectangle 17"/>
          <p:cNvSpPr/>
          <p:nvPr/>
        </p:nvSpPr>
        <p:spPr>
          <a:xfrm>
            <a:off x="65869" y="65239"/>
            <a:ext cx="12071504" cy="1015663"/>
          </a:xfrm>
          <a:prstGeom prst="rect">
            <a:avLst/>
          </a:prstGeom>
        </p:spPr>
        <p:txBody>
          <a:bodyPr wrap="square">
            <a:spAutoFit/>
          </a:bodyPr>
          <a:lstStyle/>
          <a:p>
            <a:r>
              <a:rPr lang="en-AU" sz="2000" dirty="0" smtClean="0">
                <a:effectLst>
                  <a:outerShdw blurRad="38100" dist="38100" dir="2700000" algn="tl">
                    <a:srgbClr val="000000"/>
                  </a:outerShdw>
                </a:effectLst>
                <a:ea typeface="Times New Roman"/>
                <a:cs typeface="Times New Roman"/>
              </a:rPr>
              <a:t>1-  </a:t>
            </a:r>
            <a:r>
              <a:rPr lang="en-AU" sz="2000" dirty="0" smtClean="0">
                <a:effectLst>
                  <a:outerShdw blurRad="38100" dist="38100" dir="2700000" algn="tl">
                    <a:srgbClr val="000000"/>
                  </a:outerShdw>
                </a:effectLst>
                <a:ea typeface="Times New Roman"/>
                <a:cs typeface="Times New Roman"/>
              </a:rPr>
              <a:t>Territorialisation of last two centuries of development : Archetypes of built environment in Cities </a:t>
            </a:r>
            <a:r>
              <a:rPr lang="en-AU" sz="2000" dirty="0" smtClean="0">
                <a:effectLst>
                  <a:outerShdw blurRad="38100" dist="38100" dir="2700000" algn="tl">
                    <a:srgbClr val="000000"/>
                  </a:outerShdw>
                </a:effectLst>
              </a:rPr>
              <a:t/>
            </a:r>
            <a:br>
              <a:rPr lang="en-AU" sz="2000" dirty="0" smtClean="0">
                <a:effectLst>
                  <a:outerShdw blurRad="38100" dist="38100" dir="2700000" algn="tl">
                    <a:srgbClr val="000000"/>
                  </a:outerShdw>
                </a:effectLst>
              </a:rPr>
            </a:br>
            <a:r>
              <a:rPr lang="en-AU" sz="2000" dirty="0" smtClean="0">
                <a:ea typeface="Times New Roman"/>
                <a:cs typeface="Times New Roman"/>
              </a:rPr>
              <a:t/>
            </a:r>
            <a:br>
              <a:rPr lang="en-AU" sz="2000" dirty="0" smtClean="0">
                <a:ea typeface="Times New Roman"/>
                <a:cs typeface="Times New Roman"/>
              </a:rPr>
            </a:br>
            <a:endParaRPr lang="en-AU" sz="2000" dirty="0"/>
          </a:p>
        </p:txBody>
      </p:sp>
      <p:pic>
        <p:nvPicPr>
          <p:cNvPr id="10" name="Picture 9"/>
          <p:cNvPicPr/>
          <p:nvPr/>
        </p:nvPicPr>
        <p:blipFill>
          <a:blip r:embed="rId3" cstate="print"/>
          <a:stretch>
            <a:fillRect/>
          </a:stretch>
        </p:blipFill>
        <p:spPr>
          <a:xfrm>
            <a:off x="0" y="991554"/>
            <a:ext cx="4190615" cy="2393328"/>
          </a:xfrm>
          <a:prstGeom prst="rect">
            <a:avLst/>
          </a:prstGeom>
          <a:ln>
            <a:noFill/>
          </a:ln>
          <a:effectLst>
            <a:softEdge rad="112500"/>
          </a:effectLst>
        </p:spPr>
      </p:pic>
      <p:pic>
        <p:nvPicPr>
          <p:cNvPr id="13" name="Picture 12" descr="P3300447.jpg"/>
          <p:cNvPicPr/>
          <p:nvPr/>
        </p:nvPicPr>
        <p:blipFill>
          <a:blip r:embed="rId4" cstate="print"/>
          <a:stretch>
            <a:fillRect/>
          </a:stretch>
        </p:blipFill>
        <p:spPr>
          <a:xfrm>
            <a:off x="8214146" y="966019"/>
            <a:ext cx="3977854" cy="2357169"/>
          </a:xfrm>
          <a:prstGeom prst="rect">
            <a:avLst/>
          </a:prstGeom>
          <a:ln>
            <a:noFill/>
          </a:ln>
          <a:effectLst>
            <a:outerShdw blurRad="50800" dist="76200" dir="10800000" algn="r" rotWithShape="0">
              <a:prstClr val="black">
                <a:alpha val="40000"/>
              </a:prstClr>
            </a:outerShdw>
            <a:softEdge rad="112500"/>
          </a:effectLst>
        </p:spPr>
      </p:pic>
      <p:pic>
        <p:nvPicPr>
          <p:cNvPr id="12" name="Picture 11" descr="P1030628.JPG"/>
          <p:cNvPicPr>
            <a:picLocks noChangeAspect="1"/>
          </p:cNvPicPr>
          <p:nvPr/>
        </p:nvPicPr>
        <p:blipFill>
          <a:blip r:embed="rId5"/>
          <a:stretch>
            <a:fillRect/>
          </a:stretch>
        </p:blipFill>
        <p:spPr>
          <a:xfrm>
            <a:off x="4160820" y="1053246"/>
            <a:ext cx="4002323" cy="2269943"/>
          </a:xfrm>
          <a:prstGeom prst="rect">
            <a:avLst/>
          </a:prstGeom>
          <a:effectLst/>
        </p:spPr>
      </p:pic>
      <p:sp>
        <p:nvSpPr>
          <p:cNvPr id="14" name="Tijdelijke aanduiding voor inhoud 2"/>
          <p:cNvSpPr>
            <a:spLocks noGrp="1"/>
          </p:cNvSpPr>
          <p:nvPr>
            <p:ph idx="1"/>
          </p:nvPr>
        </p:nvSpPr>
        <p:spPr>
          <a:xfrm>
            <a:off x="0" y="3323188"/>
            <a:ext cx="4094951" cy="782153"/>
          </a:xfrm>
        </p:spPr>
        <p:txBody>
          <a:bodyPr>
            <a:noAutofit/>
          </a:bodyPr>
          <a:lstStyle/>
          <a:p>
            <a:r>
              <a:rPr lang="en-US" sz="1400" dirty="0" smtClean="0"/>
              <a:t>Small / mid-size cities moderate density</a:t>
            </a:r>
          </a:p>
        </p:txBody>
      </p:sp>
      <p:sp>
        <p:nvSpPr>
          <p:cNvPr id="15" name="Tijdelijke aanduiding voor inhoud 2"/>
          <p:cNvSpPr txBox="1">
            <a:spLocks/>
          </p:cNvSpPr>
          <p:nvPr/>
        </p:nvSpPr>
        <p:spPr>
          <a:xfrm>
            <a:off x="4114505" y="3323187"/>
            <a:ext cx="4094951" cy="782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smtClean="0"/>
              <a:t>High density  big cities</a:t>
            </a:r>
            <a:endParaRPr lang="en-US" sz="1400" dirty="0"/>
          </a:p>
        </p:txBody>
      </p:sp>
      <p:sp>
        <p:nvSpPr>
          <p:cNvPr id="16" name="Tijdelijke aanduiding voor inhoud 2"/>
          <p:cNvSpPr txBox="1">
            <a:spLocks/>
          </p:cNvSpPr>
          <p:nvPr/>
        </p:nvSpPr>
        <p:spPr>
          <a:xfrm>
            <a:off x="8209456" y="3321313"/>
            <a:ext cx="3881602" cy="782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smtClean="0"/>
              <a:t>Low density big cities = &gt; sprawl</a:t>
            </a:r>
            <a:endParaRPr lang="en-US" sz="1400" dirty="0"/>
          </a:p>
        </p:txBody>
      </p:sp>
      <p:sp>
        <p:nvSpPr>
          <p:cNvPr id="17" name="Text Box 11"/>
          <p:cNvSpPr txBox="1">
            <a:spLocks noChangeArrowheads="1"/>
          </p:cNvSpPr>
          <p:nvPr/>
        </p:nvSpPr>
        <p:spPr bwMode="auto">
          <a:xfrm>
            <a:off x="0" y="4249503"/>
            <a:ext cx="11694695" cy="2723823"/>
          </a:xfrm>
          <a:prstGeom prst="rect">
            <a:avLst/>
          </a:prstGeom>
          <a:noFill/>
          <a:ln w="12700" cap="sq">
            <a:noFill/>
            <a:miter lim="800000"/>
            <a:headEnd type="none" w="sm" len="sm"/>
            <a:tailEnd type="none" w="sm" len="sm"/>
          </a:ln>
          <a:effectLst/>
        </p:spPr>
        <p:txBody>
          <a:bodyPr wrap="square">
            <a:spAutoFit/>
          </a:bodyPr>
          <a:lstStyle/>
          <a:p>
            <a:pPr>
              <a:spcBef>
                <a:spcPct val="50000"/>
              </a:spcBef>
              <a:buClr>
                <a:schemeClr val="hlink"/>
              </a:buClr>
            </a:pPr>
            <a:r>
              <a:rPr lang="en-US" dirty="0" smtClean="0"/>
              <a:t>The  needs </a:t>
            </a:r>
            <a:r>
              <a:rPr lang="en-US" dirty="0"/>
              <a:t>of the  urban  population </a:t>
            </a:r>
            <a:r>
              <a:rPr lang="en-US" dirty="0" smtClean="0"/>
              <a:t>:</a:t>
            </a:r>
            <a:endParaRPr lang="en-US" dirty="0"/>
          </a:p>
          <a:p>
            <a:pPr lvl="1">
              <a:spcBef>
                <a:spcPct val="50000"/>
              </a:spcBef>
              <a:buClr>
                <a:schemeClr val="hlink"/>
              </a:buClr>
              <a:buFont typeface="Wingdings" pitchFamily="2" charset="2"/>
              <a:buChar char="§"/>
            </a:pPr>
            <a:r>
              <a:rPr lang="en-US" b="1" dirty="0" smtClean="0"/>
              <a:t>Insure </a:t>
            </a:r>
            <a:r>
              <a:rPr lang="en-US" b="1" dirty="0"/>
              <a:t>the well being of the population–health, education</a:t>
            </a:r>
          </a:p>
          <a:p>
            <a:pPr lvl="1">
              <a:spcBef>
                <a:spcPct val="50000"/>
              </a:spcBef>
              <a:buClr>
                <a:schemeClr val="hlink"/>
              </a:buClr>
              <a:buFont typeface="Wingdings" pitchFamily="2" charset="2"/>
              <a:buChar char="§"/>
            </a:pPr>
            <a:r>
              <a:rPr lang="en-US" b="1" dirty="0"/>
              <a:t>Provide public services such as  transportation, waste management etc.</a:t>
            </a:r>
          </a:p>
          <a:p>
            <a:pPr lvl="1">
              <a:spcBef>
                <a:spcPct val="50000"/>
              </a:spcBef>
              <a:buClr>
                <a:schemeClr val="hlink"/>
              </a:buClr>
              <a:buFont typeface="Wingdings" pitchFamily="2" charset="2"/>
              <a:buChar char="§"/>
            </a:pPr>
            <a:r>
              <a:rPr lang="en-US" b="1" dirty="0"/>
              <a:t> Mitigate environmental pressures while recognizing its natural assets or limitations</a:t>
            </a:r>
          </a:p>
          <a:p>
            <a:pPr lvl="1">
              <a:spcBef>
                <a:spcPct val="50000"/>
              </a:spcBef>
              <a:buClr>
                <a:schemeClr val="hlink"/>
              </a:buClr>
              <a:buFont typeface="Wingdings" pitchFamily="2" charset="2"/>
              <a:buChar char="§"/>
            </a:pPr>
            <a:r>
              <a:rPr lang="en-US" b="1" dirty="0"/>
              <a:t> Provide Security (human, infrastructure, environment etc.)  </a:t>
            </a:r>
          </a:p>
          <a:p>
            <a:pPr lvl="1">
              <a:spcBef>
                <a:spcPct val="50000"/>
              </a:spcBef>
              <a:buClr>
                <a:schemeClr val="hlink"/>
              </a:buClr>
              <a:buFont typeface="Wingdings" pitchFamily="2" charset="2"/>
              <a:buChar char="§"/>
            </a:pPr>
            <a:endParaRPr lang="en-US" dirty="0"/>
          </a:p>
          <a:p>
            <a:endParaRPr lang="en-US" dirty="0"/>
          </a:p>
        </p:txBody>
      </p:sp>
    </p:spTree>
    <p:extLst>
      <p:ext uri="{BB962C8B-B14F-4D97-AF65-F5344CB8AC3E}">
        <p14:creationId xmlns:p14="http://schemas.microsoft.com/office/powerpoint/2010/main" val="1611143798"/>
      </p:ext>
    </p:extLst>
  </p:cSld>
  <p:clrMapOvr>
    <a:masterClrMapping/>
  </p:clrMapOvr>
  <p:transition advTm="2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20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 calcmode="lin" valueType="num">
                                      <p:cBhvr additive="base">
                                        <p:cTn id="13" dur="20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anim calcmode="lin" valueType="num">
                                      <p:cBhvr additive="base">
                                        <p:cTn id="19" dur="2000" fill="hold"/>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20" dur="2000" fill="hold"/>
                                        <p:tgtEl>
                                          <p:spTgt spid="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 calcmode="lin" valueType="num">
                                      <p:cBhvr additive="base">
                                        <p:cTn id="25" dur="2000" fill="hold"/>
                                        <p:tgtEl>
                                          <p:spTgt spid="17">
                                            <p:txEl>
                                              <p:pRg st="3" end="3"/>
                                            </p:txEl>
                                          </p:spTgt>
                                        </p:tgtEl>
                                        <p:attrNameLst>
                                          <p:attrName>ppt_x</p:attrName>
                                        </p:attrNameLst>
                                      </p:cBhvr>
                                      <p:tavLst>
                                        <p:tav tm="0">
                                          <p:val>
                                            <p:strVal val="#ppt_x"/>
                                          </p:val>
                                        </p:tav>
                                        <p:tav tm="100000">
                                          <p:val>
                                            <p:strVal val="#ppt_x"/>
                                          </p:val>
                                        </p:tav>
                                      </p:tavLst>
                                    </p:anim>
                                    <p:anim calcmode="lin" valueType="num">
                                      <p:cBhvr additive="base">
                                        <p:cTn id="26" dur="2000" fill="hold"/>
                                        <p:tgtEl>
                                          <p:spTgt spid="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anim calcmode="lin" valueType="num">
                                      <p:cBhvr additive="base">
                                        <p:cTn id="31" dur="2000" fill="hold"/>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32" dur="2000" fill="hold"/>
                                        <p:tgtEl>
                                          <p:spTgt spid="1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114" y="176090"/>
            <a:ext cx="10439523" cy="6681910"/>
          </a:xfrm>
        </p:spPr>
        <p:txBody>
          <a:bodyPr>
            <a:normAutofit fontScale="92500" lnSpcReduction="20000"/>
          </a:bodyPr>
          <a:lstStyle/>
          <a:p>
            <a:pPr marL="0" indent="0">
              <a:buNone/>
            </a:pPr>
            <a:r>
              <a:rPr lang="en-US" dirty="0" smtClean="0"/>
              <a:t>2- </a:t>
            </a:r>
            <a:r>
              <a:rPr lang="en-US" dirty="0" smtClean="0"/>
              <a:t>WHY CITIES :</a:t>
            </a:r>
          </a:p>
          <a:p>
            <a:pPr marL="0" indent="0">
              <a:buNone/>
            </a:pPr>
            <a:endParaRPr lang="en-US" dirty="0"/>
          </a:p>
          <a:p>
            <a:pPr marL="0" indent="0">
              <a:buNone/>
            </a:pPr>
            <a:r>
              <a:rPr lang="en-US" dirty="0" smtClean="0"/>
              <a:t>Cities </a:t>
            </a:r>
            <a:r>
              <a:rPr lang="en-US" dirty="0"/>
              <a:t>are today’s living laboratories that encourage shifts in learning and teaching practices out of the classroom and </a:t>
            </a:r>
            <a:r>
              <a:rPr lang="en-US" b="1" dirty="0"/>
              <a:t>put real-world challenges into context</a:t>
            </a:r>
            <a:r>
              <a:rPr lang="en-US" dirty="0"/>
              <a:t>, </a:t>
            </a:r>
            <a:endParaRPr lang="en-US" dirty="0" smtClean="0"/>
          </a:p>
          <a:p>
            <a:pPr marL="0" indent="0">
              <a:buNone/>
            </a:pPr>
            <a:endParaRPr lang="en-US" dirty="0"/>
          </a:p>
          <a:p>
            <a:r>
              <a:rPr lang="en-US" dirty="0" smtClean="0"/>
              <a:t>The tools</a:t>
            </a:r>
            <a:r>
              <a:rPr lang="en-US" dirty="0"/>
              <a:t>, resources and networks a city has to offer tend to be greatly underutilized within higher education. </a:t>
            </a:r>
            <a:endParaRPr lang="en-US" dirty="0" smtClean="0"/>
          </a:p>
          <a:p>
            <a:endParaRPr lang="en-US" dirty="0"/>
          </a:p>
          <a:p>
            <a:r>
              <a:rPr lang="en-US" dirty="0" smtClean="0"/>
              <a:t>While </a:t>
            </a:r>
            <a:r>
              <a:rPr lang="en-US" dirty="0"/>
              <a:t>constructivist problem-based learning has increasingly become integrated within higher education with much success, there still remains a gap in teaching </a:t>
            </a:r>
            <a:r>
              <a:rPr lang="en-US" dirty="0" smtClean="0"/>
              <a:t>students:</a:t>
            </a:r>
          </a:p>
          <a:p>
            <a:endParaRPr lang="en-US" dirty="0"/>
          </a:p>
          <a:p>
            <a:pPr marL="457200" lvl="1" indent="0" algn="ctr">
              <a:buNone/>
            </a:pPr>
            <a:r>
              <a:rPr lang="en-US" sz="2400" b="1" dirty="0" smtClean="0"/>
              <a:t>How </a:t>
            </a:r>
            <a:r>
              <a:rPr lang="en-US" sz="2400" b="1" dirty="0"/>
              <a:t>to go from problem </a:t>
            </a:r>
            <a:r>
              <a:rPr lang="en-US" sz="2400" b="1" dirty="0" smtClean="0"/>
              <a:t>identification</a:t>
            </a:r>
          </a:p>
          <a:p>
            <a:pPr marL="457200" lvl="1" indent="0" algn="ctr">
              <a:buNone/>
            </a:pPr>
            <a:r>
              <a:rPr lang="en-US" sz="2400" b="1" dirty="0" smtClean="0"/>
              <a:t> </a:t>
            </a:r>
          </a:p>
          <a:p>
            <a:pPr marL="457200" lvl="1" indent="0" algn="ctr">
              <a:buNone/>
            </a:pPr>
            <a:endParaRPr lang="en-US" sz="2400" b="1" dirty="0" smtClean="0"/>
          </a:p>
          <a:p>
            <a:pPr lvl="1" algn="ctr"/>
            <a:endParaRPr lang="en-US" sz="2400" b="1" dirty="0" smtClean="0"/>
          </a:p>
          <a:p>
            <a:pPr lvl="1" algn="ctr"/>
            <a:endParaRPr lang="en-US" sz="2400" b="1" dirty="0"/>
          </a:p>
          <a:p>
            <a:pPr marL="457200" lvl="1" indent="0" algn="ctr">
              <a:buNone/>
            </a:pPr>
            <a:endParaRPr lang="en-US" sz="2400" b="1" dirty="0" smtClean="0"/>
          </a:p>
          <a:p>
            <a:pPr marL="457200" lvl="1" indent="0" algn="ctr">
              <a:buNone/>
            </a:pPr>
            <a:r>
              <a:rPr lang="en-US" sz="2400" b="1" dirty="0" smtClean="0"/>
              <a:t>To </a:t>
            </a:r>
            <a:r>
              <a:rPr lang="en-US" sz="2400" b="1" dirty="0"/>
              <a:t>formulation and implementation of innovative and adaptive </a:t>
            </a:r>
            <a:r>
              <a:rPr lang="en-US" sz="2400" b="1" dirty="0" smtClean="0"/>
              <a:t>solutions</a:t>
            </a:r>
            <a:endParaRPr lang="en-US" sz="2400" b="1" dirty="0"/>
          </a:p>
        </p:txBody>
      </p:sp>
      <p:sp>
        <p:nvSpPr>
          <p:cNvPr id="5" name="Right Arrow 4"/>
          <p:cNvSpPr/>
          <p:nvPr/>
        </p:nvSpPr>
        <p:spPr>
          <a:xfrm>
            <a:off x="8589998" y="5227492"/>
            <a:ext cx="1288855" cy="744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0800000">
            <a:off x="1998742" y="5227492"/>
            <a:ext cx="1288855" cy="744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5400000">
            <a:off x="5213024" y="5387924"/>
            <a:ext cx="1288855" cy="74409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2550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space réservé du numéro de diapositive 4"/>
          <p:cNvSpPr>
            <a:spLocks noGrp="1"/>
          </p:cNvSpPr>
          <p:nvPr>
            <p:ph type="sldNum" sz="quarter" idx="12"/>
          </p:nvPr>
        </p:nvSpPr>
        <p:spPr>
          <a:xfrm>
            <a:off x="11480800" y="6416676"/>
            <a:ext cx="609600" cy="365125"/>
          </a:xfrm>
        </p:spPr>
        <p:txBody>
          <a:bodyPr/>
          <a:lstStyle/>
          <a:p>
            <a:fld id="{BD7B65EA-FECA-4A33-88C0-C01999D8476E}" type="slidenum">
              <a:rPr lang="en-US"/>
              <a:pPr/>
              <a:t>4</a:t>
            </a:fld>
            <a:endParaRPr lang="en-US"/>
          </a:p>
        </p:txBody>
      </p:sp>
      <p:sp>
        <p:nvSpPr>
          <p:cNvPr id="59" name="Oval 58"/>
          <p:cNvSpPr/>
          <p:nvPr/>
        </p:nvSpPr>
        <p:spPr>
          <a:xfrm>
            <a:off x="3261" y="2823707"/>
            <a:ext cx="4256620" cy="390104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3"/>
          <a:stretch>
            <a:fillRect/>
          </a:stretch>
        </p:blipFill>
        <p:spPr>
          <a:xfrm>
            <a:off x="31232" y="-47191"/>
            <a:ext cx="3537064" cy="2674268"/>
          </a:xfrm>
          <a:prstGeom prst="rect">
            <a:avLst/>
          </a:prstGeom>
        </p:spPr>
      </p:pic>
      <p:cxnSp>
        <p:nvCxnSpPr>
          <p:cNvPr id="6" name="Straight Connector 5"/>
          <p:cNvCxnSpPr/>
          <p:nvPr/>
        </p:nvCxnSpPr>
        <p:spPr>
          <a:xfrm>
            <a:off x="790293" y="2636834"/>
            <a:ext cx="176982" cy="573130"/>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95702" y="3452855"/>
            <a:ext cx="3028128" cy="3271892"/>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a:endCxn id="15" idx="1"/>
          </p:cNvCxnSpPr>
          <p:nvPr/>
        </p:nvCxnSpPr>
        <p:spPr>
          <a:xfrm>
            <a:off x="3384488" y="2654483"/>
            <a:ext cx="1454673" cy="1277529"/>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514939" y="3452856"/>
            <a:ext cx="3490519" cy="3271892"/>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471062" y="196630"/>
            <a:ext cx="4489156" cy="792014"/>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760716" y="0"/>
            <a:ext cx="3244742" cy="3452855"/>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endCxn id="17" idx="1"/>
          </p:cNvCxnSpPr>
          <p:nvPr/>
        </p:nvCxnSpPr>
        <p:spPr>
          <a:xfrm>
            <a:off x="3603036" y="1469569"/>
            <a:ext cx="4423078" cy="246244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2110654" y="4053690"/>
            <a:ext cx="1948164" cy="1304760"/>
          </a:xfrm>
          <a:prstGeom prst="rect">
            <a:avLst/>
          </a:prstGeom>
        </p:spPr>
      </p:pic>
      <p:pic>
        <p:nvPicPr>
          <p:cNvPr id="20" name="Picture 19"/>
          <p:cNvPicPr>
            <a:picLocks noChangeAspect="1"/>
          </p:cNvPicPr>
          <p:nvPr/>
        </p:nvPicPr>
        <p:blipFill>
          <a:blip r:embed="rId5"/>
          <a:stretch>
            <a:fillRect/>
          </a:stretch>
        </p:blipFill>
        <p:spPr>
          <a:xfrm>
            <a:off x="773678" y="5058908"/>
            <a:ext cx="1683251" cy="1058739"/>
          </a:xfrm>
          <a:prstGeom prst="rect">
            <a:avLst/>
          </a:prstGeom>
        </p:spPr>
      </p:pic>
      <p:pic>
        <p:nvPicPr>
          <p:cNvPr id="21" name="Picture 20"/>
          <p:cNvPicPr>
            <a:picLocks noChangeAspect="1"/>
          </p:cNvPicPr>
          <p:nvPr/>
        </p:nvPicPr>
        <p:blipFill>
          <a:blip r:embed="rId6"/>
          <a:stretch>
            <a:fillRect/>
          </a:stretch>
        </p:blipFill>
        <p:spPr>
          <a:xfrm>
            <a:off x="527172" y="3565122"/>
            <a:ext cx="1660857" cy="1048320"/>
          </a:xfrm>
          <a:prstGeom prst="rect">
            <a:avLst/>
          </a:prstGeom>
        </p:spPr>
      </p:pic>
      <p:sp>
        <p:nvSpPr>
          <p:cNvPr id="22" name="object 12"/>
          <p:cNvSpPr/>
          <p:nvPr/>
        </p:nvSpPr>
        <p:spPr>
          <a:xfrm>
            <a:off x="4746414" y="4032595"/>
            <a:ext cx="1278829" cy="1026313"/>
          </a:xfrm>
          <a:prstGeom prst="rect">
            <a:avLst/>
          </a:prstGeom>
          <a:blipFill>
            <a:blip r:embed="rId7" cstate="print"/>
            <a:stretch>
              <a:fillRect/>
            </a:stretch>
          </a:blipFill>
        </p:spPr>
        <p:txBody>
          <a:bodyPr wrap="square" lIns="0" tIns="0" rIns="0" bIns="0" rtlCol="0"/>
          <a:lstStyle/>
          <a:p>
            <a:endParaRPr sz="1100"/>
          </a:p>
        </p:txBody>
      </p:sp>
      <p:sp>
        <p:nvSpPr>
          <p:cNvPr id="26" name="object 16"/>
          <p:cNvSpPr/>
          <p:nvPr/>
        </p:nvSpPr>
        <p:spPr>
          <a:xfrm>
            <a:off x="4922822" y="5099562"/>
            <a:ext cx="1460411" cy="1033138"/>
          </a:xfrm>
          <a:prstGeom prst="rect">
            <a:avLst/>
          </a:prstGeom>
          <a:blipFill>
            <a:blip r:embed="rId8" cstate="print"/>
            <a:stretch>
              <a:fillRect/>
            </a:stretch>
          </a:blipFill>
        </p:spPr>
        <p:txBody>
          <a:bodyPr wrap="square" lIns="0" tIns="0" rIns="0" bIns="0" rtlCol="0"/>
          <a:lstStyle/>
          <a:p>
            <a:endParaRPr sz="1100"/>
          </a:p>
        </p:txBody>
      </p:sp>
      <p:sp>
        <p:nvSpPr>
          <p:cNvPr id="27" name="object 19"/>
          <p:cNvSpPr/>
          <p:nvPr/>
        </p:nvSpPr>
        <p:spPr>
          <a:xfrm>
            <a:off x="5851003" y="4484787"/>
            <a:ext cx="1473581" cy="1037268"/>
          </a:xfrm>
          <a:prstGeom prst="rect">
            <a:avLst/>
          </a:prstGeom>
          <a:blipFill>
            <a:blip r:embed="rId9" cstate="print"/>
            <a:stretch>
              <a:fillRect/>
            </a:stretch>
          </a:blipFill>
        </p:spPr>
        <p:txBody>
          <a:bodyPr wrap="square" lIns="0" tIns="0" rIns="0" bIns="0" rtlCol="0"/>
          <a:lstStyle/>
          <a:p>
            <a:endParaRPr sz="1100"/>
          </a:p>
        </p:txBody>
      </p:sp>
      <p:sp>
        <p:nvSpPr>
          <p:cNvPr id="28" name="object 4"/>
          <p:cNvSpPr/>
          <p:nvPr/>
        </p:nvSpPr>
        <p:spPr>
          <a:xfrm>
            <a:off x="8271891" y="788751"/>
            <a:ext cx="2289741" cy="1838326"/>
          </a:xfrm>
          <a:prstGeom prst="rect">
            <a:avLst/>
          </a:prstGeom>
          <a:blipFill>
            <a:blip r:embed="rId10" cstate="print"/>
            <a:stretch>
              <a:fillRect/>
            </a:stretch>
          </a:blipFill>
        </p:spPr>
        <p:txBody>
          <a:bodyPr wrap="square" lIns="0" tIns="0" rIns="0" bIns="0" rtlCol="0"/>
          <a:lstStyle/>
          <a:p>
            <a:endParaRPr/>
          </a:p>
        </p:txBody>
      </p:sp>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56775" y="3841359"/>
            <a:ext cx="1610923" cy="1306861"/>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0218" y="4828212"/>
            <a:ext cx="1739317" cy="1304488"/>
          </a:xfrm>
          <a:prstGeom prst="rect">
            <a:avLst/>
          </a:prstGeom>
        </p:spPr>
      </p:pic>
    </p:spTree>
    <p:extLst>
      <p:ext uri="{BB962C8B-B14F-4D97-AF65-F5344CB8AC3E}">
        <p14:creationId xmlns:p14="http://schemas.microsoft.com/office/powerpoint/2010/main" val="1284927852"/>
      </p:ext>
    </p:extLst>
  </p:cSld>
  <p:clrMapOvr>
    <a:masterClrMapping/>
  </p:clrMapOvr>
  <p:transition advTm="210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Espace réservé du numéro de diapositive 4"/>
          <p:cNvSpPr>
            <a:spLocks noGrp="1"/>
          </p:cNvSpPr>
          <p:nvPr>
            <p:ph type="sldNum" sz="quarter" idx="12"/>
          </p:nvPr>
        </p:nvSpPr>
        <p:spPr>
          <a:xfrm>
            <a:off x="11480800" y="6416676"/>
            <a:ext cx="609600" cy="365125"/>
          </a:xfrm>
        </p:spPr>
        <p:txBody>
          <a:bodyPr/>
          <a:lstStyle/>
          <a:p>
            <a:fld id="{BD7B65EA-FECA-4A33-88C0-C01999D8476E}" type="slidenum">
              <a:rPr lang="en-US"/>
              <a:pPr/>
              <a:t>5</a:t>
            </a:fld>
            <a:endParaRPr lang="en-US"/>
          </a:p>
        </p:txBody>
      </p:sp>
      <p:sp>
        <p:nvSpPr>
          <p:cNvPr id="59" name="Oval 58"/>
          <p:cNvSpPr/>
          <p:nvPr/>
        </p:nvSpPr>
        <p:spPr>
          <a:xfrm>
            <a:off x="3261" y="2823707"/>
            <a:ext cx="4256620" cy="3901040"/>
          </a:xfrm>
          <a:prstGeom prst="ellipse">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3"/>
          <a:stretch>
            <a:fillRect/>
          </a:stretch>
        </p:blipFill>
        <p:spPr>
          <a:xfrm>
            <a:off x="31232" y="-47191"/>
            <a:ext cx="3537064" cy="2674268"/>
          </a:xfrm>
          <a:prstGeom prst="rect">
            <a:avLst/>
          </a:prstGeom>
        </p:spPr>
      </p:pic>
      <p:cxnSp>
        <p:nvCxnSpPr>
          <p:cNvPr id="6" name="Straight Connector 5"/>
          <p:cNvCxnSpPr/>
          <p:nvPr/>
        </p:nvCxnSpPr>
        <p:spPr>
          <a:xfrm>
            <a:off x="790293" y="2636834"/>
            <a:ext cx="176982" cy="573130"/>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95702" y="3452855"/>
            <a:ext cx="3028128" cy="3271892"/>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a:endCxn id="15" idx="1"/>
          </p:cNvCxnSpPr>
          <p:nvPr/>
        </p:nvCxnSpPr>
        <p:spPr>
          <a:xfrm>
            <a:off x="3384488" y="2654483"/>
            <a:ext cx="1454673" cy="1277529"/>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514939" y="3685006"/>
            <a:ext cx="3219793" cy="3039741"/>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3471062" y="196630"/>
            <a:ext cx="4627909" cy="696108"/>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728804" y="4479429"/>
            <a:ext cx="2458409" cy="1231106"/>
          </a:xfrm>
          <a:prstGeom prst="rect">
            <a:avLst/>
          </a:prstGeom>
          <a:noFill/>
        </p:spPr>
        <p:txBody>
          <a:bodyPr wrap="square" rtlCol="0">
            <a:spAutoFit/>
          </a:bodyPr>
          <a:lstStyle/>
          <a:p>
            <a:r>
              <a:rPr lang="en-US" sz="2000" b="1" dirty="0"/>
              <a:t>SDG 11</a:t>
            </a:r>
            <a:r>
              <a:rPr lang="en-US" b="1" dirty="0"/>
              <a:t>: Make cities and human settlements inclusive, safe, resilient and sustainable</a:t>
            </a:r>
            <a:endParaRPr lang="en-US" dirty="0"/>
          </a:p>
        </p:txBody>
      </p:sp>
      <p:sp>
        <p:nvSpPr>
          <p:cNvPr id="24" name="Rectangle 23"/>
          <p:cNvSpPr/>
          <p:nvPr/>
        </p:nvSpPr>
        <p:spPr>
          <a:xfrm>
            <a:off x="7890828" y="4394722"/>
            <a:ext cx="2552701" cy="1508105"/>
          </a:xfrm>
          <a:prstGeom prst="rect">
            <a:avLst/>
          </a:prstGeom>
        </p:spPr>
        <p:txBody>
          <a:bodyPr wrap="square">
            <a:spAutoFit/>
          </a:bodyPr>
          <a:lstStyle/>
          <a:p>
            <a:r>
              <a:rPr lang="en-US" sz="2000" b="1" dirty="0"/>
              <a:t>SDG 9</a:t>
            </a:r>
            <a:r>
              <a:rPr lang="en-US" b="1" dirty="0"/>
              <a:t>: Build resilient infrastructure, promote inclusive and sustainable industrialization and foster innovation</a:t>
            </a:r>
            <a:endParaRPr lang="en-US" dirty="0"/>
          </a:p>
        </p:txBody>
      </p:sp>
      <p:sp>
        <p:nvSpPr>
          <p:cNvPr id="25" name="Rectangle 24"/>
          <p:cNvSpPr/>
          <p:nvPr/>
        </p:nvSpPr>
        <p:spPr>
          <a:xfrm>
            <a:off x="8356807" y="1932288"/>
            <a:ext cx="2499941" cy="1231106"/>
          </a:xfrm>
          <a:prstGeom prst="rect">
            <a:avLst/>
          </a:prstGeom>
        </p:spPr>
        <p:txBody>
          <a:bodyPr wrap="square">
            <a:spAutoFit/>
          </a:bodyPr>
          <a:lstStyle/>
          <a:p>
            <a:r>
              <a:rPr lang="en-US" sz="2000" b="1" dirty="0"/>
              <a:t>SDG 7</a:t>
            </a:r>
            <a:r>
              <a:rPr lang="en-US" b="1" dirty="0"/>
              <a:t>: Ensure access to affordable, reliable, sustainable and modern energy for all</a:t>
            </a:r>
            <a:endParaRPr lang="en-US" dirty="0"/>
          </a:p>
        </p:txBody>
      </p:sp>
      <p:sp>
        <p:nvSpPr>
          <p:cNvPr id="38" name="Oval 37"/>
          <p:cNvSpPr/>
          <p:nvPr/>
        </p:nvSpPr>
        <p:spPr>
          <a:xfrm>
            <a:off x="7760715" y="0"/>
            <a:ext cx="3600163" cy="3685006"/>
          </a:xfrm>
          <a:prstGeom prst="ellipse">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3603036" y="1469569"/>
            <a:ext cx="4495935" cy="2596245"/>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356807" y="459466"/>
            <a:ext cx="2625619" cy="1508105"/>
          </a:xfrm>
          <a:prstGeom prst="rect">
            <a:avLst/>
          </a:prstGeom>
        </p:spPr>
        <p:txBody>
          <a:bodyPr wrap="square">
            <a:spAutoFit/>
          </a:bodyPr>
          <a:lstStyle/>
          <a:p>
            <a:r>
              <a:rPr lang="en-US" sz="2000" b="1" dirty="0"/>
              <a:t>SDG 6: </a:t>
            </a:r>
            <a:r>
              <a:rPr lang="en-US" b="1" dirty="0"/>
              <a:t>Ensure availability and sustainable management of water and sanitation for all</a:t>
            </a:r>
            <a:endParaRPr lang="en-US" dirty="0"/>
          </a:p>
        </p:txBody>
      </p:sp>
      <p:sp>
        <p:nvSpPr>
          <p:cNvPr id="47" name="Rectangle 46"/>
          <p:cNvSpPr/>
          <p:nvPr/>
        </p:nvSpPr>
        <p:spPr>
          <a:xfrm>
            <a:off x="539905" y="3308337"/>
            <a:ext cx="3302954" cy="954107"/>
          </a:xfrm>
          <a:prstGeom prst="rect">
            <a:avLst/>
          </a:prstGeom>
        </p:spPr>
        <p:txBody>
          <a:bodyPr wrap="square">
            <a:spAutoFit/>
          </a:bodyPr>
          <a:lstStyle/>
          <a:p>
            <a:r>
              <a:rPr lang="en-US" sz="2000" b="1" dirty="0"/>
              <a:t>SDG 13</a:t>
            </a:r>
            <a:r>
              <a:rPr lang="en-US" b="1" dirty="0"/>
              <a:t>: Take urgent action to combat climate change and its impacts</a:t>
            </a:r>
            <a:endParaRPr lang="en-US" dirty="0"/>
          </a:p>
        </p:txBody>
      </p:sp>
      <p:sp>
        <p:nvSpPr>
          <p:cNvPr id="48" name="Rectangle 47"/>
          <p:cNvSpPr/>
          <p:nvPr/>
        </p:nvSpPr>
        <p:spPr>
          <a:xfrm>
            <a:off x="541294" y="4262444"/>
            <a:ext cx="3373869" cy="2062103"/>
          </a:xfrm>
          <a:prstGeom prst="rect">
            <a:avLst/>
          </a:prstGeom>
        </p:spPr>
        <p:txBody>
          <a:bodyPr wrap="square">
            <a:spAutoFit/>
          </a:bodyPr>
          <a:lstStyle/>
          <a:p>
            <a:r>
              <a:rPr lang="en-US" sz="2000" b="1" dirty="0"/>
              <a:t>SDG 15</a:t>
            </a:r>
            <a:r>
              <a:rPr lang="en-US" b="1" dirty="0"/>
              <a:t>: Protect, restore and promote sustainable use of terrestrial ecosystems, sustainably manage forests, combat desertification, and halt and reverse land degradation and halt biodiversity loss</a:t>
            </a:r>
            <a:endParaRPr lang="en-US" dirty="0"/>
          </a:p>
        </p:txBody>
      </p:sp>
    </p:spTree>
    <p:extLst>
      <p:ext uri="{BB962C8B-B14F-4D97-AF65-F5344CB8AC3E}">
        <p14:creationId xmlns:p14="http://schemas.microsoft.com/office/powerpoint/2010/main" val="1640026688"/>
      </p:ext>
    </p:extLst>
  </p:cSld>
  <p:clrMapOvr>
    <a:masterClrMapping/>
  </p:clrMapOvr>
  <p:transition advTm="2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18" y="-157715"/>
            <a:ext cx="10515600" cy="1325563"/>
          </a:xfrm>
        </p:spPr>
        <p:txBody>
          <a:bodyPr>
            <a:normAutofit/>
          </a:bodyPr>
          <a:lstStyle/>
          <a:p>
            <a:r>
              <a:rPr lang="en-US" sz="3200" dirty="0" smtClean="0"/>
              <a:t>3- SDGs </a:t>
            </a:r>
            <a:r>
              <a:rPr lang="en-US" sz="3200" dirty="0" smtClean="0"/>
              <a:t>and Cities</a:t>
            </a:r>
            <a:endParaRPr lang="en-US" sz="3200" dirty="0"/>
          </a:p>
        </p:txBody>
      </p:sp>
      <p:sp>
        <p:nvSpPr>
          <p:cNvPr id="3" name="Content Placeholder 2"/>
          <p:cNvSpPr>
            <a:spLocks noGrp="1"/>
          </p:cNvSpPr>
          <p:nvPr>
            <p:ph idx="1"/>
          </p:nvPr>
        </p:nvSpPr>
        <p:spPr>
          <a:xfrm>
            <a:off x="0" y="1167848"/>
            <a:ext cx="7641771" cy="5510537"/>
          </a:xfrm>
        </p:spPr>
        <p:txBody>
          <a:bodyPr>
            <a:normAutofit/>
          </a:bodyPr>
          <a:lstStyle/>
          <a:p>
            <a:r>
              <a:rPr lang="en-US" sz="2200" b="1" dirty="0"/>
              <a:t>Goal 11: </a:t>
            </a:r>
            <a:r>
              <a:rPr lang="en-US" sz="2200" dirty="0"/>
              <a:t>Make cities inclusive, safe, resilient and </a:t>
            </a:r>
            <a:r>
              <a:rPr lang="en-US" sz="2200" dirty="0" smtClean="0"/>
              <a:t>sustainable</a:t>
            </a:r>
          </a:p>
          <a:p>
            <a:endParaRPr lang="en-US" sz="2200" b="1" dirty="0" smtClean="0"/>
          </a:p>
          <a:p>
            <a:r>
              <a:rPr lang="en-US" sz="2200" b="1" dirty="0" smtClean="0"/>
              <a:t>Target A </a:t>
            </a:r>
            <a:r>
              <a:rPr lang="en-US" sz="2200" dirty="0" smtClean="0"/>
              <a:t>: By </a:t>
            </a:r>
            <a:r>
              <a:rPr lang="en-US" sz="2200" dirty="0"/>
              <a:t>2030, </a:t>
            </a:r>
            <a:r>
              <a:rPr lang="en-US" sz="2200" b="1" dirty="0"/>
              <a:t>reduce the adverse per capita environmental impact of cities</a:t>
            </a:r>
            <a:r>
              <a:rPr lang="en-US" sz="2200" dirty="0"/>
              <a:t>, including by paying special attention to air quality and municipal and other waste </a:t>
            </a:r>
            <a:r>
              <a:rPr lang="en-US" sz="2200" dirty="0" smtClean="0"/>
              <a:t>management</a:t>
            </a:r>
          </a:p>
          <a:p>
            <a:endParaRPr lang="en-US" sz="2200" dirty="0"/>
          </a:p>
          <a:p>
            <a:r>
              <a:rPr lang="en-US" sz="2200" b="1" dirty="0" smtClean="0"/>
              <a:t>Target  B</a:t>
            </a:r>
            <a:r>
              <a:rPr lang="en-US" sz="2200" dirty="0" smtClean="0"/>
              <a:t>: By 2030</a:t>
            </a:r>
            <a:r>
              <a:rPr lang="en-US" sz="2200" dirty="0"/>
              <a:t>, substantially increase the number of cities and human settlements adopting and implementing integrated policies and plans towards inclusion, resource efficiency, mitigation and adaptation to climate change, resilience to disasters, and develop and implement, in line with the Sendai Framework for Disaster Risk Reduction 2015-2030, holistic disaster risk management at all levels</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986" y="866083"/>
            <a:ext cx="3832630" cy="5110174"/>
          </a:xfrm>
          <a:prstGeom prst="rect">
            <a:avLst/>
          </a:prstGeom>
        </p:spPr>
      </p:pic>
    </p:spTree>
    <p:extLst>
      <p:ext uri="{BB962C8B-B14F-4D97-AF65-F5344CB8AC3E}">
        <p14:creationId xmlns:p14="http://schemas.microsoft.com/office/powerpoint/2010/main" val="316666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81" name="Rectangle 13"/>
          <p:cNvSpPr>
            <a:spLocks noGrp="1" noRot="1" noChangeArrowheads="1"/>
          </p:cNvSpPr>
          <p:nvPr>
            <p:ph type="title"/>
          </p:nvPr>
        </p:nvSpPr>
        <p:spPr>
          <a:xfrm>
            <a:off x="1828800" y="1600200"/>
            <a:ext cx="8839200" cy="2362200"/>
          </a:xfrm>
        </p:spPr>
        <p:txBody>
          <a:bodyPr>
            <a:normAutofit fontScale="90000"/>
          </a:bodyPr>
          <a:lstStyle/>
          <a:p>
            <a:pPr algn="ct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000" dirty="0">
                <a:latin typeface="+mn-lt"/>
                <a:ea typeface="Times New Roman"/>
                <a:cs typeface="Times New Roman"/>
              </a:rPr>
              <a:t/>
            </a:r>
            <a:br>
              <a:rPr lang="fr-FR" sz="2000" dirty="0">
                <a:latin typeface="+mn-lt"/>
                <a:ea typeface="Times New Roman"/>
                <a:cs typeface="Times New Roman"/>
              </a:rPr>
            </a:br>
            <a:endParaRPr lang="fr-FR" b="0" noProof="0" dirty="0">
              <a:solidFill>
                <a:schemeClr val="tx1"/>
              </a:solidFill>
              <a:latin typeface="+mn-lt"/>
              <a:ea typeface="Times New Roman"/>
              <a:cs typeface="Times New Roman"/>
            </a:endParaRPr>
          </a:p>
        </p:txBody>
      </p:sp>
      <p:sp>
        <p:nvSpPr>
          <p:cNvPr id="5" name="Espace réservé du numéro de diapositive 5"/>
          <p:cNvSpPr>
            <a:spLocks noGrp="1"/>
          </p:cNvSpPr>
          <p:nvPr>
            <p:ph type="sldNum" sz="quarter" idx="11"/>
          </p:nvPr>
        </p:nvSpPr>
        <p:spPr/>
        <p:txBody>
          <a:bodyPr/>
          <a:lstStyle/>
          <a:p>
            <a:fld id="{BF106140-B72A-42FB-889F-4B4EC5E6014B}" type="slidenum">
              <a:rPr lang="en-US"/>
              <a:pPr/>
              <a:t>7</a:t>
            </a:fld>
            <a:endParaRPr lang="en-US"/>
          </a:p>
        </p:txBody>
      </p:sp>
      <p:pic>
        <p:nvPicPr>
          <p:cNvPr id="8" name="Picture 7"/>
          <p:cNvPicPr/>
          <p:nvPr/>
        </p:nvPicPr>
        <p:blipFill>
          <a:blip r:embed="rId3"/>
          <a:srcRect/>
          <a:stretch>
            <a:fillRect/>
          </a:stretch>
        </p:blipFill>
        <p:spPr bwMode="auto">
          <a:xfrm>
            <a:off x="8055429" y="465720"/>
            <a:ext cx="3981976" cy="2931530"/>
          </a:xfrm>
          <a:prstGeom prst="rect">
            <a:avLst/>
          </a:prstGeom>
          <a:noFill/>
          <a:ln w="9525">
            <a:noFill/>
            <a:miter lim="800000"/>
            <a:headEnd/>
            <a:tailEnd/>
          </a:ln>
        </p:spPr>
      </p:pic>
      <p:sp>
        <p:nvSpPr>
          <p:cNvPr id="6" name="Content Placeholder 2"/>
          <p:cNvSpPr txBox="1">
            <a:spLocks/>
          </p:cNvSpPr>
          <p:nvPr/>
        </p:nvSpPr>
        <p:spPr>
          <a:xfrm>
            <a:off x="226070" y="219075"/>
            <a:ext cx="7641771" cy="6029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t>4-  How did we get here?</a:t>
            </a:r>
          </a:p>
          <a:p>
            <a:pPr marL="0" indent="0">
              <a:buNone/>
            </a:pPr>
            <a:endParaRPr lang="en-US" sz="2000" dirty="0" smtClean="0"/>
          </a:p>
          <a:p>
            <a:r>
              <a:rPr lang="en-US" sz="2000" dirty="0" smtClean="0"/>
              <a:t>20</a:t>
            </a:r>
            <a:r>
              <a:rPr lang="en-US" sz="2000" baseline="30000" dirty="0" smtClean="0"/>
              <a:t>th</a:t>
            </a:r>
            <a:r>
              <a:rPr lang="en-US" sz="2000" dirty="0" smtClean="0"/>
              <a:t> Century Cities  cities developed in conjuncture with economic cycles. Building booms (Dubai, LA, Mumbai, Shenzhen etc.). Little reflection paid on the wellbeing of their population, quality of public spaces, balance between nature, technology and culture.</a:t>
            </a:r>
          </a:p>
          <a:p>
            <a:pPr marL="0" indent="0">
              <a:buNone/>
            </a:pPr>
            <a:endParaRPr lang="en-US" sz="2000" dirty="0" smtClean="0"/>
          </a:p>
          <a:p>
            <a:r>
              <a:rPr lang="is-IS" sz="2000" dirty="0" smtClean="0"/>
              <a:t>…but </a:t>
            </a:r>
            <a:r>
              <a:rPr lang="en-US" sz="2000" dirty="0"/>
              <a:t>c</a:t>
            </a:r>
            <a:r>
              <a:rPr lang="en-US" sz="2000" dirty="0" smtClean="0"/>
              <a:t>ities are for living species (Vegetal and animal species ) not only for cars and buildings.</a:t>
            </a:r>
          </a:p>
          <a:p>
            <a:pPr marL="0" indent="0">
              <a:buNone/>
            </a:pPr>
            <a:endParaRPr lang="en-US" sz="2000" dirty="0" smtClean="0"/>
          </a:p>
          <a:p>
            <a:r>
              <a:rPr lang="en-US" sz="2000" dirty="0" smtClean="0"/>
              <a:t>A walkable, compact City ( </a:t>
            </a:r>
            <a:r>
              <a:rPr lang="en-US" sz="2000" dirty="0" err="1" smtClean="0"/>
              <a:t>Copnheagen</a:t>
            </a:r>
            <a:r>
              <a:rPr lang="en-US" sz="2000" dirty="0" smtClean="0"/>
              <a:t> , Barcelona, Paris ) with public spaces, mixed use is desirable, elegant and enduring.</a:t>
            </a:r>
          </a:p>
          <a:p>
            <a:pPr marL="0" indent="0">
              <a:buNone/>
            </a:pPr>
            <a:endParaRPr lang="en-US" sz="2000" dirty="0" smtClean="0"/>
          </a:p>
          <a:p>
            <a:r>
              <a:rPr lang="en-US" sz="2000" dirty="0" smtClean="0"/>
              <a:t>The goal is to ensure pleasant, human-scale, compact yet comfortable, mixed-use precincts while reducing the many externalities of Carbon based designs (car dependent, waste producer, polluting etc.)  while reinforcing its connection with nature.</a:t>
            </a:r>
            <a:endParaRPr lang="en-US" dirty="0" smtClean="0"/>
          </a:p>
          <a:p>
            <a:pPr lvl="1"/>
            <a:endParaRPr lang="en-US" dirty="0" smtClean="0"/>
          </a:p>
          <a:p>
            <a:pPr lvl="1"/>
            <a:endParaRPr lang="en-US" dirty="0" smtClean="0"/>
          </a:p>
          <a:p>
            <a:endParaRPr lang="en-US" dirty="0"/>
          </a:p>
        </p:txBody>
      </p:sp>
      <p:pic>
        <p:nvPicPr>
          <p:cNvPr id="3" name="Picture 2"/>
          <p:cNvPicPr>
            <a:picLocks noChangeAspect="1"/>
          </p:cNvPicPr>
          <p:nvPr/>
        </p:nvPicPr>
        <p:blipFill>
          <a:blip r:embed="rId4"/>
          <a:stretch>
            <a:fillRect/>
          </a:stretch>
        </p:blipFill>
        <p:spPr>
          <a:xfrm>
            <a:off x="8035853" y="3492224"/>
            <a:ext cx="4001552" cy="2954210"/>
          </a:xfrm>
          <a:prstGeom prst="rect">
            <a:avLst/>
          </a:prstGeom>
        </p:spPr>
      </p:pic>
    </p:spTree>
    <p:extLst>
      <p:ext uri="{BB962C8B-B14F-4D97-AF65-F5344CB8AC3E}">
        <p14:creationId xmlns:p14="http://schemas.microsoft.com/office/powerpoint/2010/main" val="451550193"/>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81" name="Rectangle 13"/>
          <p:cNvSpPr>
            <a:spLocks noGrp="1" noRot="1" noChangeArrowheads="1"/>
          </p:cNvSpPr>
          <p:nvPr>
            <p:ph type="title"/>
          </p:nvPr>
        </p:nvSpPr>
        <p:spPr>
          <a:xfrm>
            <a:off x="1828800" y="1600200"/>
            <a:ext cx="8839200" cy="2362200"/>
          </a:xfrm>
        </p:spPr>
        <p:txBody>
          <a:bodyPr>
            <a:normAutofit fontScale="90000"/>
          </a:bodyPr>
          <a:lstStyle/>
          <a:p>
            <a:pPr algn="ct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000" dirty="0">
                <a:latin typeface="+mn-lt"/>
                <a:ea typeface="Times New Roman"/>
                <a:cs typeface="Times New Roman"/>
              </a:rPr>
              <a:t/>
            </a:r>
            <a:br>
              <a:rPr lang="fr-FR" sz="2000" dirty="0">
                <a:latin typeface="+mn-lt"/>
                <a:ea typeface="Times New Roman"/>
                <a:cs typeface="Times New Roman"/>
              </a:rPr>
            </a:br>
            <a:endParaRPr lang="fr-FR" b="0" noProof="0" dirty="0">
              <a:solidFill>
                <a:schemeClr val="tx1"/>
              </a:solidFill>
              <a:latin typeface="+mn-lt"/>
              <a:ea typeface="Times New Roman"/>
              <a:cs typeface="Times New Roman"/>
            </a:endParaRPr>
          </a:p>
        </p:txBody>
      </p:sp>
      <p:sp>
        <p:nvSpPr>
          <p:cNvPr id="5" name="Espace réservé du numéro de diapositive 5"/>
          <p:cNvSpPr>
            <a:spLocks noGrp="1"/>
          </p:cNvSpPr>
          <p:nvPr>
            <p:ph type="sldNum" sz="quarter" idx="11"/>
          </p:nvPr>
        </p:nvSpPr>
        <p:spPr/>
        <p:txBody>
          <a:bodyPr/>
          <a:lstStyle/>
          <a:p>
            <a:fld id="{BF106140-B72A-42FB-889F-4B4EC5E6014B}" type="slidenum">
              <a:rPr lang="en-US"/>
              <a:pPr/>
              <a:t>8</a:t>
            </a:fld>
            <a:endParaRPr lang="en-US"/>
          </a:p>
        </p:txBody>
      </p:sp>
      <p:sp>
        <p:nvSpPr>
          <p:cNvPr id="6" name="Content Placeholder 2"/>
          <p:cNvSpPr txBox="1">
            <a:spLocks/>
          </p:cNvSpPr>
          <p:nvPr/>
        </p:nvSpPr>
        <p:spPr>
          <a:xfrm>
            <a:off x="-1" y="0"/>
            <a:ext cx="8035854" cy="68580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smtClean="0"/>
          </a:p>
          <a:p>
            <a:r>
              <a:rPr lang="en-US" sz="2000" dirty="0" smtClean="0"/>
              <a:t>Global Footprint Network ( 2013): Humanity is now using ecological resources and services at a rate it will take over 1.5 earths to renew:</a:t>
            </a:r>
          </a:p>
          <a:p>
            <a:pPr lvl="1"/>
            <a:r>
              <a:rPr lang="en-US" sz="1600" dirty="0" smtClean="0"/>
              <a:t>Japan’s residence use ecological resources of 7.1 Japans</a:t>
            </a:r>
          </a:p>
          <a:p>
            <a:pPr lvl="1"/>
            <a:r>
              <a:rPr lang="en-US" sz="1600" dirty="0" smtClean="0"/>
              <a:t>It takes 4 </a:t>
            </a:r>
            <a:r>
              <a:rPr lang="en-US" sz="1600" dirty="0" err="1" smtClean="0"/>
              <a:t>Italys</a:t>
            </a:r>
            <a:r>
              <a:rPr lang="en-US" sz="1600" dirty="0" smtClean="0"/>
              <a:t> to support Italy</a:t>
            </a:r>
          </a:p>
          <a:p>
            <a:pPr lvl="1"/>
            <a:r>
              <a:rPr lang="en-US" sz="1600" dirty="0" smtClean="0"/>
              <a:t>Egypt uses ecological resources of 2.4 </a:t>
            </a:r>
            <a:r>
              <a:rPr lang="en-US" sz="1600" dirty="0" err="1" smtClean="0"/>
              <a:t>Egypts</a:t>
            </a:r>
            <a:endParaRPr lang="en-US" sz="1600" dirty="0"/>
          </a:p>
          <a:p>
            <a:pPr lvl="1"/>
            <a:endParaRPr lang="en-US" sz="2000" dirty="0"/>
          </a:p>
          <a:p>
            <a:r>
              <a:rPr lang="en-US" sz="2000" dirty="0"/>
              <a:t>Cities 80% of Global Economy and 60% Global GHG emissions</a:t>
            </a:r>
          </a:p>
          <a:p>
            <a:r>
              <a:rPr lang="en-US" sz="2000" dirty="0"/>
              <a:t>Cities are not always practical or efficient as they can be multilayered and </a:t>
            </a:r>
            <a:r>
              <a:rPr lang="en-US" sz="2000" dirty="0" err="1"/>
              <a:t>multiscaled</a:t>
            </a:r>
            <a:r>
              <a:rPr lang="en-US" sz="2000" dirty="0"/>
              <a:t> with multiple </a:t>
            </a:r>
            <a:r>
              <a:rPr lang="en-US" sz="2000" dirty="0" smtClean="0"/>
              <a:t>intertwined yet not integrated systems</a:t>
            </a:r>
            <a:r>
              <a:rPr lang="en-US" sz="2000" dirty="0"/>
              <a:t>. </a:t>
            </a:r>
            <a:endParaRPr lang="en-US" sz="2000" dirty="0" smtClean="0"/>
          </a:p>
          <a:p>
            <a:endParaRPr lang="en-US" sz="2000" dirty="0"/>
          </a:p>
          <a:p>
            <a:r>
              <a:rPr lang="en-US" sz="2000" dirty="0" smtClean="0"/>
              <a:t>Mega-trend affecting and shaping cities are shaping our and the planet’s future:</a:t>
            </a:r>
          </a:p>
          <a:p>
            <a:pPr lvl="1"/>
            <a:r>
              <a:rPr lang="en-US" sz="1600" dirty="0" smtClean="0"/>
              <a:t>Urban population is increasing and aging</a:t>
            </a:r>
          </a:p>
          <a:p>
            <a:pPr lvl="1"/>
            <a:r>
              <a:rPr lang="en-US" sz="1600" dirty="0" smtClean="0"/>
              <a:t>Rise of knowledge economy is shaping the cities</a:t>
            </a:r>
          </a:p>
          <a:p>
            <a:pPr lvl="1"/>
            <a:r>
              <a:rPr lang="en-US" sz="1600" dirty="0" smtClean="0"/>
              <a:t>Global middle class is increasing =&gt; consumption patterns are threatening hinterlands </a:t>
            </a:r>
          </a:p>
          <a:p>
            <a:pPr lvl="1"/>
            <a:r>
              <a:rPr lang="en-US" sz="1600" dirty="0" smtClean="0"/>
              <a:t>Fossil fuel-carbon based design and systems jeopardize quality of life and availability of resources </a:t>
            </a:r>
          </a:p>
          <a:p>
            <a:pPr lvl="1"/>
            <a:r>
              <a:rPr lang="en-US" sz="1600" dirty="0" smtClean="0"/>
              <a:t>Mobility is shaping and dominates more and more our lives and urban design ( new role of public spaces</a:t>
            </a:r>
          </a:p>
          <a:p>
            <a:pPr lvl="1"/>
            <a:r>
              <a:rPr lang="en-US" sz="1600" dirty="0" smtClean="0"/>
              <a:t>New technologies are integral parts of all private and public spaces</a:t>
            </a:r>
          </a:p>
          <a:p>
            <a:pPr marL="0" indent="0">
              <a:buNone/>
            </a:pPr>
            <a:endParaRPr lang="en-US" sz="2000" b="1" dirty="0" smtClean="0"/>
          </a:p>
          <a:p>
            <a:r>
              <a:rPr lang="en-US" sz="2000" dirty="0" smtClean="0"/>
              <a:t>Experts are moving from simplistic linear urban approaches to complex dynamic network systems, system thinking , understanding the importance of integration of systems </a:t>
            </a:r>
            <a:endParaRPr lang="en-US" dirty="0" smtClean="0"/>
          </a:p>
          <a:p>
            <a:pPr lvl="1"/>
            <a:endParaRPr lang="en-US" dirty="0" smtClean="0"/>
          </a:p>
          <a:p>
            <a:pPr lvl="1"/>
            <a:endParaRPr lang="en-US" dirty="0" smtClean="0"/>
          </a:p>
          <a:p>
            <a:endParaRPr lang="en-US" dirty="0"/>
          </a:p>
        </p:txBody>
      </p:sp>
      <p:pic>
        <p:nvPicPr>
          <p:cNvPr id="3" name="Picture 2"/>
          <p:cNvPicPr>
            <a:picLocks noChangeAspect="1"/>
          </p:cNvPicPr>
          <p:nvPr/>
        </p:nvPicPr>
        <p:blipFill>
          <a:blip r:embed="rId3"/>
          <a:stretch>
            <a:fillRect/>
          </a:stretch>
        </p:blipFill>
        <p:spPr>
          <a:xfrm>
            <a:off x="8035853" y="3492224"/>
            <a:ext cx="4001552" cy="2954210"/>
          </a:xfrm>
          <a:prstGeom prst="rect">
            <a:avLst/>
          </a:prstGeom>
        </p:spPr>
      </p:pic>
      <p:pic>
        <p:nvPicPr>
          <p:cNvPr id="7" name="Picture 6"/>
          <p:cNvPicPr/>
          <p:nvPr/>
        </p:nvPicPr>
        <p:blipFill>
          <a:blip r:embed="rId4" cstate="print"/>
          <a:stretch>
            <a:fillRect/>
          </a:stretch>
        </p:blipFill>
        <p:spPr>
          <a:xfrm>
            <a:off x="7936783" y="195943"/>
            <a:ext cx="4199691" cy="3296281"/>
          </a:xfrm>
          <a:prstGeom prst="rect">
            <a:avLst/>
          </a:prstGeom>
          <a:ln>
            <a:noFill/>
          </a:ln>
          <a:effectLst>
            <a:softEdge rad="112500"/>
          </a:effectLst>
        </p:spPr>
      </p:pic>
    </p:spTree>
    <p:extLst>
      <p:ext uri="{BB962C8B-B14F-4D97-AF65-F5344CB8AC3E}">
        <p14:creationId xmlns:p14="http://schemas.microsoft.com/office/powerpoint/2010/main" val="1695117041"/>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81" name="Rectangle 13"/>
          <p:cNvSpPr>
            <a:spLocks noGrp="1" noRot="1" noChangeArrowheads="1"/>
          </p:cNvSpPr>
          <p:nvPr>
            <p:ph type="title"/>
          </p:nvPr>
        </p:nvSpPr>
        <p:spPr>
          <a:xfrm>
            <a:off x="1828800" y="1600200"/>
            <a:ext cx="8839200" cy="2362200"/>
          </a:xfrm>
        </p:spPr>
        <p:txBody>
          <a:bodyPr>
            <a:normAutofit fontScale="90000"/>
          </a:bodyPr>
          <a:lstStyle/>
          <a:p>
            <a:pPr algn="ct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solidFill>
                  <a:schemeClr val="hlink"/>
                </a:solidFill>
                <a:latin typeface="+mn-lt"/>
                <a:ea typeface="Times New Roman"/>
                <a:cs typeface="Times New Roman"/>
              </a:rPr>
              <a:t/>
            </a:r>
            <a:br>
              <a:rPr lang="fr-FR" sz="2400" dirty="0">
                <a:solidFill>
                  <a:schemeClr val="hlink"/>
                </a:solidFill>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400" dirty="0">
                <a:latin typeface="+mn-lt"/>
                <a:ea typeface="Times New Roman"/>
                <a:cs typeface="Times New Roman"/>
              </a:rPr>
              <a:t/>
            </a:r>
            <a:br>
              <a:rPr lang="fr-FR" sz="2400" dirty="0">
                <a:latin typeface="+mn-lt"/>
                <a:ea typeface="Times New Roman"/>
                <a:cs typeface="Times New Roman"/>
              </a:rPr>
            </a:br>
            <a:r>
              <a:rPr lang="fr-FR" sz="2000" dirty="0">
                <a:latin typeface="+mn-lt"/>
                <a:ea typeface="Times New Roman"/>
                <a:cs typeface="Times New Roman"/>
              </a:rPr>
              <a:t/>
            </a:r>
            <a:br>
              <a:rPr lang="fr-FR" sz="2000" dirty="0">
                <a:latin typeface="+mn-lt"/>
                <a:ea typeface="Times New Roman"/>
                <a:cs typeface="Times New Roman"/>
              </a:rPr>
            </a:br>
            <a:endParaRPr lang="fr-FR" b="0" noProof="0" dirty="0">
              <a:solidFill>
                <a:schemeClr val="tx1"/>
              </a:solidFill>
              <a:latin typeface="+mn-lt"/>
              <a:ea typeface="Times New Roman"/>
              <a:cs typeface="Times New Roman"/>
            </a:endParaRPr>
          </a:p>
        </p:txBody>
      </p:sp>
      <p:sp>
        <p:nvSpPr>
          <p:cNvPr id="5" name="Espace réservé du numéro de diapositive 5"/>
          <p:cNvSpPr>
            <a:spLocks noGrp="1"/>
          </p:cNvSpPr>
          <p:nvPr>
            <p:ph type="sldNum" sz="quarter" idx="11"/>
          </p:nvPr>
        </p:nvSpPr>
        <p:spPr/>
        <p:txBody>
          <a:bodyPr/>
          <a:lstStyle/>
          <a:p>
            <a:fld id="{BF106140-B72A-42FB-889F-4B4EC5E6014B}" type="slidenum">
              <a:rPr lang="en-US"/>
              <a:pPr/>
              <a:t>9</a:t>
            </a:fld>
            <a:endParaRPr lang="en-US"/>
          </a:p>
        </p:txBody>
      </p:sp>
      <p:sp>
        <p:nvSpPr>
          <p:cNvPr id="6" name="Content Placeholder 2"/>
          <p:cNvSpPr txBox="1">
            <a:spLocks/>
          </p:cNvSpPr>
          <p:nvPr/>
        </p:nvSpPr>
        <p:spPr>
          <a:xfrm>
            <a:off x="-1" y="0"/>
            <a:ext cx="8035854"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smtClean="0"/>
              <a:t>5) Emerging visions and models </a:t>
            </a:r>
          </a:p>
          <a:p>
            <a:r>
              <a:rPr lang="en-US" sz="2000" dirty="0" smtClean="0"/>
              <a:t>A new set of questions and challenges – definition of low carbon, Low waste, ecological and livable city is emerging:</a:t>
            </a:r>
          </a:p>
          <a:p>
            <a:pPr lvl="1"/>
            <a:r>
              <a:rPr lang="en-US" sz="1600" dirty="0" smtClean="0"/>
              <a:t>What are the new development approaches needed to transform existing cities</a:t>
            </a:r>
          </a:p>
          <a:p>
            <a:pPr lvl="1"/>
            <a:r>
              <a:rPr lang="en-US" sz="1600" dirty="0" smtClean="0"/>
              <a:t>What are the </a:t>
            </a:r>
            <a:r>
              <a:rPr lang="en-US" sz="1600" dirty="0" err="1" smtClean="0"/>
              <a:t>behavioural</a:t>
            </a:r>
            <a:r>
              <a:rPr lang="en-US" sz="1600" dirty="0" smtClean="0"/>
              <a:t>, technological and urban design options for better managing this change?</a:t>
            </a:r>
          </a:p>
          <a:p>
            <a:pPr lvl="1"/>
            <a:r>
              <a:rPr lang="en-US" sz="1600" dirty="0" smtClean="0"/>
              <a:t>What urban form and which scale is best to enable affordable yet ecological mobility?</a:t>
            </a:r>
          </a:p>
          <a:p>
            <a:pPr lvl="1"/>
            <a:r>
              <a:rPr lang="en-US" sz="1600" dirty="0" smtClean="0"/>
              <a:t>What models are needed to scale-up good design and practices</a:t>
            </a:r>
          </a:p>
          <a:p>
            <a:pPr marL="0" indent="0">
              <a:buNone/>
            </a:pPr>
            <a:endParaRPr lang="en-US" sz="2000" b="1" dirty="0" smtClean="0"/>
          </a:p>
          <a:p>
            <a:r>
              <a:rPr lang="en-US" sz="2000" dirty="0" smtClean="0"/>
              <a:t>The Form of a city plans an important role to emerging models . It is laid out by:</a:t>
            </a:r>
          </a:p>
          <a:p>
            <a:pPr lvl="2"/>
            <a:r>
              <a:rPr lang="en-US" dirty="0"/>
              <a:t>Pattern of streets , boulevards, parklands and building blocks</a:t>
            </a:r>
          </a:p>
          <a:p>
            <a:pPr lvl="2"/>
            <a:r>
              <a:rPr lang="en-US" dirty="0"/>
              <a:t>Network of public spaces</a:t>
            </a:r>
          </a:p>
          <a:p>
            <a:pPr lvl="2"/>
            <a:r>
              <a:rPr lang="en-US" dirty="0"/>
              <a:t>Waterfront or other ecosystem proximity</a:t>
            </a:r>
          </a:p>
          <a:p>
            <a:endParaRPr lang="en-US" sz="2000" dirty="0"/>
          </a:p>
          <a:p>
            <a:r>
              <a:rPr lang="en-US" sz="2000" dirty="0" smtClean="0"/>
              <a:t>Reinventing the urban block and streets as a low carbon ecological precinct is emerging as the answer to the many questions as well as the right scale of intervention.</a:t>
            </a:r>
          </a:p>
          <a:p>
            <a:r>
              <a:rPr lang="en-US" sz="2000" dirty="0" smtClean="0"/>
              <a:t>There is no one model fits all the complexity of the local context and culture of living together dictates perimeters of the ideal urban form </a:t>
            </a:r>
          </a:p>
          <a:p>
            <a:pPr marL="914400" lvl="2" indent="0">
              <a:buNone/>
            </a:pPr>
            <a:endParaRPr lang="en-US" dirty="0"/>
          </a:p>
          <a:p>
            <a:pPr lvl="2"/>
            <a:endParaRPr lang="en-US" dirty="0" smtClean="0"/>
          </a:p>
          <a:p>
            <a:pPr lvl="1"/>
            <a:endParaRPr lang="en-US" dirty="0" smtClean="0"/>
          </a:p>
          <a:p>
            <a:pPr lvl="1"/>
            <a:endParaRPr lang="en-US" dirty="0" smtClean="0"/>
          </a:p>
          <a:p>
            <a:endParaRPr lang="en-US" dirty="0"/>
          </a:p>
        </p:txBody>
      </p:sp>
      <p:sp>
        <p:nvSpPr>
          <p:cNvPr id="9" name="object 5"/>
          <p:cNvSpPr/>
          <p:nvPr/>
        </p:nvSpPr>
        <p:spPr>
          <a:xfrm>
            <a:off x="7994233" y="3492224"/>
            <a:ext cx="3886649" cy="3123037"/>
          </a:xfrm>
          <a:prstGeom prst="rect">
            <a:avLst/>
          </a:prstGeom>
          <a:blipFill>
            <a:blip r:embed="rId3"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7994233" y="298112"/>
            <a:ext cx="3886649" cy="3109319"/>
          </a:xfrm>
          <a:prstGeom prst="rect">
            <a:avLst/>
          </a:prstGeom>
        </p:spPr>
      </p:pic>
    </p:spTree>
    <p:extLst>
      <p:ext uri="{BB962C8B-B14F-4D97-AF65-F5344CB8AC3E}">
        <p14:creationId xmlns:p14="http://schemas.microsoft.com/office/powerpoint/2010/main" val="1284195467"/>
      </p:ext>
    </p:extLst>
  </p:cSld>
  <p:clrMapOvr>
    <a:masterClrMapping/>
  </p:clrMapOvr>
  <p:transition spd="med">
    <p:wipe dir="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14014</TotalTime>
  <Words>1524</Words>
  <Application>Microsoft Macintosh PowerPoint</Application>
  <PresentationFormat>Widescreen</PresentationFormat>
  <Paragraphs>163</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Calibri Light</vt:lpstr>
      <vt:lpstr>Times New Roman</vt:lpstr>
      <vt:lpstr>Wingdings</vt:lpstr>
      <vt:lpstr>Arial</vt:lpstr>
      <vt:lpstr>Office Theme</vt:lpstr>
      <vt:lpstr>Block 1: Approaches to  Urban Sustainability and Data Management   </vt:lpstr>
      <vt:lpstr>PowerPoint Presentation</vt:lpstr>
      <vt:lpstr>PowerPoint Presentation</vt:lpstr>
      <vt:lpstr>PowerPoint Presentation</vt:lpstr>
      <vt:lpstr>PowerPoint Presentation</vt:lpstr>
      <vt:lpstr>3- SDGs and Cities</vt:lpstr>
      <vt:lpstr>                                 </vt:lpstr>
      <vt:lpstr>                                 </vt:lpstr>
      <vt:lpstr>                                 </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Sustainability “Problems” to “Solution” Strategies</dc:title>
  <dc:creator>Ashley Pilipiszyn</dc:creator>
  <cp:lastModifiedBy>Microsoft Office User</cp:lastModifiedBy>
  <cp:revision>72</cp:revision>
  <cp:lastPrinted>2018-03-15T15:15:43Z</cp:lastPrinted>
  <dcterms:created xsi:type="dcterms:W3CDTF">2017-04-15T06:13:53Z</dcterms:created>
  <dcterms:modified xsi:type="dcterms:W3CDTF">2018-03-16T15:54:51Z</dcterms:modified>
</cp:coreProperties>
</file>